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4"/>
  </p:notesMasterIdLst>
  <p:sldIdLst>
    <p:sldId id="256" r:id="rId2"/>
    <p:sldId id="257" r:id="rId3"/>
    <p:sldId id="258" r:id="rId4"/>
    <p:sldId id="259" r:id="rId5"/>
    <p:sldId id="262" r:id="rId6"/>
    <p:sldId id="260" r:id="rId7"/>
    <p:sldId id="261" r:id="rId8"/>
    <p:sldId id="278" r:id="rId9"/>
    <p:sldId id="273" r:id="rId10"/>
    <p:sldId id="290" r:id="rId11"/>
    <p:sldId id="263" r:id="rId12"/>
    <p:sldId id="264" r:id="rId13"/>
    <p:sldId id="265" r:id="rId14"/>
    <p:sldId id="266" r:id="rId15"/>
    <p:sldId id="267" r:id="rId16"/>
    <p:sldId id="271" r:id="rId17"/>
    <p:sldId id="272" r:id="rId18"/>
    <p:sldId id="268" r:id="rId19"/>
    <p:sldId id="270" r:id="rId20"/>
    <p:sldId id="274" r:id="rId21"/>
    <p:sldId id="275" r:id="rId22"/>
    <p:sldId id="279" r:id="rId23"/>
    <p:sldId id="280" r:id="rId24"/>
    <p:sldId id="281" r:id="rId25"/>
    <p:sldId id="282" r:id="rId26"/>
    <p:sldId id="283" r:id="rId27"/>
    <p:sldId id="284" r:id="rId28"/>
    <p:sldId id="285" r:id="rId29"/>
    <p:sldId id="286" r:id="rId30"/>
    <p:sldId id="287" r:id="rId31"/>
    <p:sldId id="289" r:id="rId32"/>
    <p:sldId id="291" r:id="rId33"/>
    <p:sldId id="308" r:id="rId34"/>
    <p:sldId id="306" r:id="rId35"/>
    <p:sldId id="312" r:id="rId36"/>
    <p:sldId id="304" r:id="rId37"/>
    <p:sldId id="292" r:id="rId38"/>
    <p:sldId id="303" r:id="rId39"/>
    <p:sldId id="313" r:id="rId40"/>
    <p:sldId id="314" r:id="rId41"/>
    <p:sldId id="316" r:id="rId42"/>
    <p:sldId id="309" r:id="rId43"/>
    <p:sldId id="327" r:id="rId44"/>
    <p:sldId id="348" r:id="rId45"/>
    <p:sldId id="349" r:id="rId46"/>
    <p:sldId id="320" r:id="rId47"/>
    <p:sldId id="328" r:id="rId48"/>
    <p:sldId id="329" r:id="rId49"/>
    <p:sldId id="318" r:id="rId50"/>
    <p:sldId id="319" r:id="rId51"/>
    <p:sldId id="326" r:id="rId52"/>
    <p:sldId id="331" r:id="rId53"/>
    <p:sldId id="338" r:id="rId54"/>
    <p:sldId id="332" r:id="rId55"/>
    <p:sldId id="333" r:id="rId56"/>
    <p:sldId id="339" r:id="rId57"/>
    <p:sldId id="351" r:id="rId58"/>
    <p:sldId id="322" r:id="rId59"/>
    <p:sldId id="334" r:id="rId60"/>
    <p:sldId id="335" r:id="rId61"/>
    <p:sldId id="336" r:id="rId62"/>
    <p:sldId id="350" r:id="rId63"/>
    <p:sldId id="337" r:id="rId64"/>
    <p:sldId id="340" r:id="rId65"/>
    <p:sldId id="341" r:id="rId66"/>
    <p:sldId id="343" r:id="rId67"/>
    <p:sldId id="342" r:id="rId68"/>
    <p:sldId id="347" r:id="rId69"/>
    <p:sldId id="352" r:id="rId70"/>
    <p:sldId id="344" r:id="rId71"/>
    <p:sldId id="345" r:id="rId72"/>
    <p:sldId id="346" r:id="rId73"/>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FBFC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28" autoAdjust="0"/>
    <p:restoredTop sz="86811" autoAdjust="0"/>
  </p:normalViewPr>
  <p:slideViewPr>
    <p:cSldViewPr>
      <p:cViewPr>
        <p:scale>
          <a:sx n="89" d="100"/>
          <a:sy n="89" d="100"/>
        </p:scale>
        <p:origin x="-710" y="86"/>
      </p:cViewPr>
      <p:guideLst>
        <p:guide orient="horz" pos="2160"/>
        <p:guide pos="2880"/>
      </p:guideLst>
    </p:cSldViewPr>
  </p:slideViewPr>
  <p:outlineViewPr>
    <p:cViewPr>
      <p:scale>
        <a:sx n="33" d="100"/>
        <a:sy n="33" d="100"/>
      </p:scale>
      <p:origin x="0" y="770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B54981BD-EE1F-4202-AC8F-4A691CF6A276}" type="datetimeFigureOut">
              <a:rPr lang="it-IT"/>
              <a:pPr>
                <a:defRPr/>
              </a:pPr>
              <a:t>24/09/2015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smtClean="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F664206-5871-4D25-918C-6C2DDF3C1F5D}" type="slidenum">
              <a:rPr lang="it-IT"/>
              <a:pPr>
                <a:defRPr/>
              </a:pPr>
              <a:t>‹N›</a:t>
            </a:fld>
            <a:endParaRPr lang="it-IT"/>
          </a:p>
        </p:txBody>
      </p:sp>
    </p:spTree>
    <p:extLst>
      <p:ext uri="{BB962C8B-B14F-4D97-AF65-F5344CB8AC3E}">
        <p14:creationId xmlns:p14="http://schemas.microsoft.com/office/powerpoint/2010/main" val="26705662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
        <p:nvSpPr>
          <p:cNvPr id="76804"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4DFE401-864D-4026-9D92-2DAE57A8EBA9}" type="slidenum">
              <a:rPr lang="it-IT" altLang="it-IT" smtClean="0">
                <a:latin typeface="Arial" charset="0"/>
              </a:rPr>
              <a:pPr eaLnBrk="1" hangingPunct="1">
                <a:spcBef>
                  <a:spcPct val="0"/>
                </a:spcBef>
              </a:pPr>
              <a:t>6</a:t>
            </a:fld>
            <a:endParaRPr lang="it-IT" altLang="it-IT"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smtClean="0"/>
          </a:p>
        </p:txBody>
      </p:sp>
      <p:sp>
        <p:nvSpPr>
          <p:cNvPr id="77828"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EE7F847-AD86-4575-994E-B598DBCA49CF}" type="slidenum">
              <a:rPr lang="it-IT" altLang="it-IT" smtClean="0">
                <a:latin typeface="Arial" charset="0"/>
              </a:rPr>
              <a:pPr eaLnBrk="1" hangingPunct="1">
                <a:spcBef>
                  <a:spcPct val="0"/>
                </a:spcBef>
              </a:pPr>
              <a:t>17</a:t>
            </a:fld>
            <a:endParaRPr lang="it-IT" altLang="it-IT"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smtClean="0"/>
          </a:p>
        </p:txBody>
      </p:sp>
      <p:sp>
        <p:nvSpPr>
          <p:cNvPr id="7885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CA78C7A-5132-49D1-A62A-20AB7D1443D5}" type="slidenum">
              <a:rPr lang="it-IT" altLang="it-IT" smtClean="0">
                <a:latin typeface="Arial" charset="0"/>
              </a:rPr>
              <a:pPr eaLnBrk="1" hangingPunct="1">
                <a:spcBef>
                  <a:spcPct val="0"/>
                </a:spcBef>
              </a:pPr>
              <a:t>51</a:t>
            </a:fld>
            <a:endParaRPr lang="it-IT" altLang="it-IT"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C803094-174C-4442-A689-E1DEAA992C0E}" type="slidenum">
              <a:rPr lang="it-IT" altLang="it-IT" smtClean="0">
                <a:latin typeface="Arial" charset="0"/>
                <a:cs typeface="Arial" charset="0"/>
              </a:rPr>
              <a:pPr eaLnBrk="1" hangingPunct="1">
                <a:spcBef>
                  <a:spcPct val="0"/>
                </a:spcBef>
              </a:pPr>
              <a:t>72</a:t>
            </a:fld>
            <a:endParaRPr lang="it-IT" altLang="it-IT" smtClean="0">
              <a:latin typeface="Arial" charset="0"/>
              <a:cs typeface="Arial" charset="0"/>
            </a:endParaRPr>
          </a:p>
        </p:txBody>
      </p:sp>
      <p:sp>
        <p:nvSpPr>
          <p:cNvPr id="79875" name="Rectangle 1"/>
          <p:cNvSpPr>
            <a:spLocks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2"/>
          <p:cNvSpPr>
            <a:spLocks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it-IT" altLang="it-IT"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7519B79D-182F-4B48-A9E7-11776B0B7148}" type="datetime1">
              <a:rPr lang="it-IT"/>
              <a:pPr>
                <a:defRPr/>
              </a:pPr>
              <a:t>24/09/2015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3E71B99-158B-46C7-AB08-CF7F525FB8C0}" type="slidenum">
              <a:rPr lang="it-IT"/>
              <a:pPr>
                <a:defRPr/>
              </a:pPr>
              <a:t>‹N›</a:t>
            </a:fld>
            <a:endParaRPr lang="it-IT"/>
          </a:p>
        </p:txBody>
      </p:sp>
    </p:spTree>
    <p:extLst>
      <p:ext uri="{BB962C8B-B14F-4D97-AF65-F5344CB8AC3E}">
        <p14:creationId xmlns:p14="http://schemas.microsoft.com/office/powerpoint/2010/main" val="4032415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E29ABE5-E374-42B3-ABDE-3021BBD98ADF}" type="datetime1">
              <a:rPr lang="it-IT"/>
              <a:pPr>
                <a:defRPr/>
              </a:pPr>
              <a:t>24/09/2015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9F5AA9E-0AEA-4054-8B1F-A6378F5BE39E}" type="slidenum">
              <a:rPr lang="it-IT"/>
              <a:pPr>
                <a:defRPr/>
              </a:pPr>
              <a:t>‹N›</a:t>
            </a:fld>
            <a:endParaRPr lang="it-IT"/>
          </a:p>
        </p:txBody>
      </p:sp>
    </p:spTree>
    <p:extLst>
      <p:ext uri="{BB962C8B-B14F-4D97-AF65-F5344CB8AC3E}">
        <p14:creationId xmlns:p14="http://schemas.microsoft.com/office/powerpoint/2010/main" val="48354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0A00F14-EE08-4FF6-9AE5-084A85AF3F33}" type="datetime1">
              <a:rPr lang="it-IT"/>
              <a:pPr>
                <a:defRPr/>
              </a:pPr>
              <a:t>24/09/2015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DE66E0D-BCAC-4561-B0D0-132D009F94A0}" type="slidenum">
              <a:rPr lang="it-IT"/>
              <a:pPr>
                <a:defRPr/>
              </a:pPr>
              <a:t>‹N›</a:t>
            </a:fld>
            <a:endParaRPr lang="it-IT"/>
          </a:p>
        </p:txBody>
      </p:sp>
    </p:spTree>
    <p:extLst>
      <p:ext uri="{BB962C8B-B14F-4D97-AF65-F5344CB8AC3E}">
        <p14:creationId xmlns:p14="http://schemas.microsoft.com/office/powerpoint/2010/main" val="423732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128588"/>
            <a:ext cx="8221663" cy="1433512"/>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3838" cy="45180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3438" y="1600200"/>
            <a:ext cx="4035425" cy="45180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D4E1E777-484D-4B0B-B244-C6E846726F82}" type="datetime1">
              <a:rPr lang="it-IT"/>
              <a:pPr>
                <a:defRPr/>
              </a:pPr>
              <a:t>24/09/2015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9CBA0F7-FA54-405B-B368-1DC33AC20490}" type="slidenum">
              <a:rPr lang="it-IT"/>
              <a:pPr>
                <a:defRPr/>
              </a:pPr>
              <a:t>‹N›</a:t>
            </a:fld>
            <a:endParaRPr lang="it-IT"/>
          </a:p>
        </p:txBody>
      </p:sp>
    </p:spTree>
    <p:extLst>
      <p:ext uri="{BB962C8B-B14F-4D97-AF65-F5344CB8AC3E}">
        <p14:creationId xmlns:p14="http://schemas.microsoft.com/office/powerpoint/2010/main" val="1467265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ED083C3-1AA1-4423-9BF9-64C3C41B1D46}" type="datetime1">
              <a:rPr lang="it-IT"/>
              <a:pPr>
                <a:defRPr/>
              </a:pPr>
              <a:t>24/09/2015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C72A66D-3DDC-4CB8-AFE4-2CBE0DA16AEA}" type="slidenum">
              <a:rPr lang="it-IT"/>
              <a:pPr>
                <a:defRPr/>
              </a:pPr>
              <a:t>‹N›</a:t>
            </a:fld>
            <a:endParaRPr lang="it-IT"/>
          </a:p>
        </p:txBody>
      </p:sp>
    </p:spTree>
    <p:extLst>
      <p:ext uri="{BB962C8B-B14F-4D97-AF65-F5344CB8AC3E}">
        <p14:creationId xmlns:p14="http://schemas.microsoft.com/office/powerpoint/2010/main" val="3466585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04A81A4E-A607-4AF1-8117-E763C80802A9}" type="datetime1">
              <a:rPr lang="it-IT"/>
              <a:pPr>
                <a:defRPr/>
              </a:pPr>
              <a:t>24/09/2015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B61225B-1BF3-41BA-BE0C-2308FF28968F}" type="slidenum">
              <a:rPr lang="it-IT"/>
              <a:pPr>
                <a:defRPr/>
              </a:pPr>
              <a:t>‹N›</a:t>
            </a:fld>
            <a:endParaRPr lang="it-IT"/>
          </a:p>
        </p:txBody>
      </p:sp>
    </p:spTree>
    <p:extLst>
      <p:ext uri="{BB962C8B-B14F-4D97-AF65-F5344CB8AC3E}">
        <p14:creationId xmlns:p14="http://schemas.microsoft.com/office/powerpoint/2010/main" val="1620182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36744749-E9F1-45B2-9649-8C4676B5142C}" type="datetime1">
              <a:rPr lang="it-IT"/>
              <a:pPr>
                <a:defRPr/>
              </a:pPr>
              <a:t>24/09/2015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1862918-B70A-4359-91A6-C2EC2702D5AF}" type="slidenum">
              <a:rPr lang="it-IT"/>
              <a:pPr>
                <a:defRPr/>
              </a:pPr>
              <a:t>‹N›</a:t>
            </a:fld>
            <a:endParaRPr lang="it-IT"/>
          </a:p>
        </p:txBody>
      </p:sp>
    </p:spTree>
    <p:extLst>
      <p:ext uri="{BB962C8B-B14F-4D97-AF65-F5344CB8AC3E}">
        <p14:creationId xmlns:p14="http://schemas.microsoft.com/office/powerpoint/2010/main" val="189416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B3F6D7E-7282-4C5C-98C0-0B99E1DFB3BF}" type="datetime1">
              <a:rPr lang="it-IT"/>
              <a:pPr>
                <a:defRPr/>
              </a:pPr>
              <a:t>24/09/2015</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632DB9A2-2010-4B73-B195-A48E500F1DB7}" type="slidenum">
              <a:rPr lang="it-IT"/>
              <a:pPr>
                <a:defRPr/>
              </a:pPr>
              <a:t>‹N›</a:t>
            </a:fld>
            <a:endParaRPr lang="it-IT"/>
          </a:p>
        </p:txBody>
      </p:sp>
    </p:spTree>
    <p:extLst>
      <p:ext uri="{BB962C8B-B14F-4D97-AF65-F5344CB8AC3E}">
        <p14:creationId xmlns:p14="http://schemas.microsoft.com/office/powerpoint/2010/main" val="3382040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C3CD1456-FD23-4EA0-85AB-0CC2DFFC4539}" type="datetime1">
              <a:rPr lang="it-IT"/>
              <a:pPr>
                <a:defRPr/>
              </a:pPr>
              <a:t>24/09/2015</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4439CCAB-6D9A-439A-9E6C-3E6981CC7BEE}" type="slidenum">
              <a:rPr lang="it-IT"/>
              <a:pPr>
                <a:defRPr/>
              </a:pPr>
              <a:t>‹N›</a:t>
            </a:fld>
            <a:endParaRPr lang="it-IT"/>
          </a:p>
        </p:txBody>
      </p:sp>
    </p:spTree>
    <p:extLst>
      <p:ext uri="{BB962C8B-B14F-4D97-AF65-F5344CB8AC3E}">
        <p14:creationId xmlns:p14="http://schemas.microsoft.com/office/powerpoint/2010/main" val="3640303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B801A8D-5BEB-45CE-BB47-AABBD061FA01}" type="datetime1">
              <a:rPr lang="it-IT"/>
              <a:pPr>
                <a:defRPr/>
              </a:pPr>
              <a:t>24/09/2015</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A847BFBC-1087-4176-B27C-1B1C10C5389D}" type="slidenum">
              <a:rPr lang="it-IT"/>
              <a:pPr>
                <a:defRPr/>
              </a:pPr>
              <a:t>‹N›</a:t>
            </a:fld>
            <a:endParaRPr lang="it-IT"/>
          </a:p>
        </p:txBody>
      </p:sp>
    </p:spTree>
    <p:extLst>
      <p:ext uri="{BB962C8B-B14F-4D97-AF65-F5344CB8AC3E}">
        <p14:creationId xmlns:p14="http://schemas.microsoft.com/office/powerpoint/2010/main" val="970784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0498D9F-7DCC-4B5E-82B3-B5DBEAFEC2D7}" type="datetime1">
              <a:rPr lang="it-IT"/>
              <a:pPr>
                <a:defRPr/>
              </a:pPr>
              <a:t>24/09/2015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DAE9B84-69F6-4214-B66C-A7AAB6D7A8DE}" type="slidenum">
              <a:rPr lang="it-IT"/>
              <a:pPr>
                <a:defRPr/>
              </a:pPr>
              <a:t>‹N›</a:t>
            </a:fld>
            <a:endParaRPr lang="it-IT"/>
          </a:p>
        </p:txBody>
      </p:sp>
    </p:spTree>
    <p:extLst>
      <p:ext uri="{BB962C8B-B14F-4D97-AF65-F5344CB8AC3E}">
        <p14:creationId xmlns:p14="http://schemas.microsoft.com/office/powerpoint/2010/main" val="3593528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CAE07AF-DF4E-4049-8547-24073C25C37A}" type="datetime1">
              <a:rPr lang="it-IT"/>
              <a:pPr>
                <a:defRPr/>
              </a:pPr>
              <a:t>24/09/2015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91063BB-9AE7-44F9-BE91-4FCCC545CC92}" type="slidenum">
              <a:rPr lang="it-IT"/>
              <a:pPr>
                <a:defRPr/>
              </a:pPr>
              <a:t>‹N›</a:t>
            </a:fld>
            <a:endParaRPr lang="it-IT"/>
          </a:p>
        </p:txBody>
      </p:sp>
    </p:spTree>
    <p:extLst>
      <p:ext uri="{BB962C8B-B14F-4D97-AF65-F5344CB8AC3E}">
        <p14:creationId xmlns:p14="http://schemas.microsoft.com/office/powerpoint/2010/main" val="140623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CFC"/>
        </a:soli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B564ADFF-42AB-49BD-BBDB-E1B12AAAA39D}" type="datetime1">
              <a:rPr lang="it-IT"/>
              <a:pPr>
                <a:defRPr/>
              </a:pPr>
              <a:t>24/09/2015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9FA1420-5252-4F40-AEE8-0082B40941F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quotidianosanita.it/piemonte/articolo.php?articolo_id=30727"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hyperlink" Target="http://www.comuni-italiani.it/05/index.html" TargetMode="External"/><Relationship Id="rId13" Type="http://schemas.openxmlformats.org/officeDocument/2006/relationships/hyperlink" Target="http://www.comuni-italiani.it/18/index.html" TargetMode="External"/><Relationship Id="rId18" Type="http://schemas.openxmlformats.org/officeDocument/2006/relationships/hyperlink" Target="http://www.comuni-italiani.it/06/index.html" TargetMode="External"/><Relationship Id="rId3" Type="http://schemas.openxmlformats.org/officeDocument/2006/relationships/image" Target="../media/image29.emf"/><Relationship Id="rId21" Type="http://schemas.openxmlformats.org/officeDocument/2006/relationships/hyperlink" Target="http://www.comuni-italiani.it/17/index.html" TargetMode="External"/><Relationship Id="rId7" Type="http://schemas.openxmlformats.org/officeDocument/2006/relationships/hyperlink" Target="http://www.comuni-italiani.it/19/index.html" TargetMode="External"/><Relationship Id="rId12" Type="http://schemas.openxmlformats.org/officeDocument/2006/relationships/hyperlink" Target="http://www.comuni-italiani.it/09/index.html" TargetMode="External"/><Relationship Id="rId17" Type="http://schemas.openxmlformats.org/officeDocument/2006/relationships/hyperlink" Target="http://www.comuni-italiani.it/13/index.html" TargetMode="External"/><Relationship Id="rId2" Type="http://schemas.openxmlformats.org/officeDocument/2006/relationships/slideLayout" Target="../slideLayouts/slideLayout7.xml"/><Relationship Id="rId16" Type="http://schemas.openxmlformats.org/officeDocument/2006/relationships/hyperlink" Target="http://www.comuni-italiani.it/11/index.html" TargetMode="External"/><Relationship Id="rId20" Type="http://schemas.openxmlformats.org/officeDocument/2006/relationships/hyperlink" Target="http://www.comuni-italiani.it/10/index.html" TargetMode="External"/><Relationship Id="rId1" Type="http://schemas.openxmlformats.org/officeDocument/2006/relationships/themeOverride" Target="../theme/themeOverride1.xml"/><Relationship Id="rId6" Type="http://schemas.openxmlformats.org/officeDocument/2006/relationships/hyperlink" Target="http://www.comuni-italiani.it/15/index.html" TargetMode="External"/><Relationship Id="rId11" Type="http://schemas.openxmlformats.org/officeDocument/2006/relationships/hyperlink" Target="http://www.comuni-italiani.it/16/index.html" TargetMode="External"/><Relationship Id="rId5" Type="http://schemas.openxmlformats.org/officeDocument/2006/relationships/hyperlink" Target="http://www.comuni-italiani.it/12/index.html" TargetMode="External"/><Relationship Id="rId15" Type="http://schemas.openxmlformats.org/officeDocument/2006/relationships/hyperlink" Target="http://www.comuni-italiani.it/07/index.html" TargetMode="External"/><Relationship Id="rId23" Type="http://schemas.openxmlformats.org/officeDocument/2006/relationships/hyperlink" Target="http://www.comuni-italiani.it/02/index.html" TargetMode="External"/><Relationship Id="rId10" Type="http://schemas.openxmlformats.org/officeDocument/2006/relationships/hyperlink" Target="http://www.comuni-italiani.it/01/index.html" TargetMode="External"/><Relationship Id="rId19" Type="http://schemas.openxmlformats.org/officeDocument/2006/relationships/hyperlink" Target="http://www.comuni-italiani.it/04/index.html" TargetMode="External"/><Relationship Id="rId4" Type="http://schemas.openxmlformats.org/officeDocument/2006/relationships/hyperlink" Target="http://www.comuni-italiani.it/03/index.html" TargetMode="External"/><Relationship Id="rId9" Type="http://schemas.openxmlformats.org/officeDocument/2006/relationships/hyperlink" Target="http://www.comuni-italiani.it/08/index.html" TargetMode="External"/><Relationship Id="rId14" Type="http://schemas.openxmlformats.org/officeDocument/2006/relationships/hyperlink" Target="http://www.comuni-italiani.it/20/index.html" TargetMode="External"/><Relationship Id="rId22" Type="http://schemas.openxmlformats.org/officeDocument/2006/relationships/hyperlink" Target="http://www.comuni-italiani.it/14/index.html"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5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6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hyperlink" Target="https://it.wikipedia.org/wiki/Teoria_delle_finestre_rotte#cite_note-pmid19023045-1" TargetMode="External"/><Relationship Id="rId7" Type="http://schemas.openxmlformats.org/officeDocument/2006/relationships/image" Target="../media/image88.jpeg"/><Relationship Id="rId2" Type="http://schemas.openxmlformats.org/officeDocument/2006/relationships/hyperlink" Target="https://it.wikipedia.org/wiki/Sociologia" TargetMode="External"/><Relationship Id="rId1" Type="http://schemas.openxmlformats.org/officeDocument/2006/relationships/slideLayout" Target="../slideLayouts/slideLayout7.xml"/><Relationship Id="rId6" Type="http://schemas.openxmlformats.org/officeDocument/2006/relationships/hyperlink" Target="https://it.wikipedia.org/wiki/Teoria_delle_finestre_rotte#cite_note-2" TargetMode="External"/><Relationship Id="rId5" Type="http://schemas.openxmlformats.org/officeDocument/2006/relationships/hyperlink" Target="https://it.wikipedia.org/w/index.php?title=George_L._Kelling&amp;action=edit&amp;redlink=1" TargetMode="External"/><Relationship Id="rId10" Type="http://schemas.openxmlformats.org/officeDocument/2006/relationships/image" Target="../media/image91.png"/><Relationship Id="rId4" Type="http://schemas.openxmlformats.org/officeDocument/2006/relationships/hyperlink" Target="https://it.wikipedia.org/w/index.php?title=James_Q._Wilson&amp;action=edit&amp;redlink=1" TargetMode="External"/><Relationship Id="rId9" Type="http://schemas.openxmlformats.org/officeDocument/2006/relationships/image" Target="../media/image9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1187450" y="1489075"/>
            <a:ext cx="6810375" cy="48466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nvGrpSpPr>
          <p:cNvPr id="2051" name="Gruppo 10"/>
          <p:cNvGrpSpPr>
            <a:grpSpLocks/>
          </p:cNvGrpSpPr>
          <p:nvPr/>
        </p:nvGrpSpPr>
        <p:grpSpPr bwMode="auto">
          <a:xfrm>
            <a:off x="1400175" y="1506538"/>
            <a:ext cx="6384925" cy="1149350"/>
            <a:chOff x="1613188" y="1558687"/>
            <a:chExt cx="5695116" cy="980431"/>
          </a:xfrm>
        </p:grpSpPr>
        <p:pic>
          <p:nvPicPr>
            <p:cNvPr id="2058" name="Immagine 3"/>
            <p:cNvPicPr>
              <a:picLocks noChangeAspect="1"/>
            </p:cNvPicPr>
            <p:nvPr/>
          </p:nvPicPr>
          <p:blipFill>
            <a:blip r:embed="rId2">
              <a:extLst>
                <a:ext uri="{28A0092B-C50C-407E-A947-70E740481C1C}">
                  <a14:useLocalDpi xmlns:a14="http://schemas.microsoft.com/office/drawing/2010/main" val="0"/>
                </a:ext>
              </a:extLst>
            </a:blip>
            <a:srcRect l="2" r="-3543" b="83492"/>
            <a:stretch>
              <a:fillRect/>
            </a:stretch>
          </p:blipFill>
          <p:spPr bwMode="auto">
            <a:xfrm>
              <a:off x="1613188" y="1558687"/>
              <a:ext cx="3442928" cy="891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Immagine 6"/>
            <p:cNvPicPr>
              <a:picLocks noChangeAspect="1"/>
            </p:cNvPicPr>
            <p:nvPr/>
          </p:nvPicPr>
          <p:blipFill>
            <a:blip r:embed="rId2">
              <a:extLst>
                <a:ext uri="{28A0092B-C50C-407E-A947-70E740481C1C}">
                  <a14:useLocalDpi xmlns:a14="http://schemas.microsoft.com/office/drawing/2010/main" val="0"/>
                </a:ext>
              </a:extLst>
            </a:blip>
            <a:srcRect l="6096" t="15685" r="20274" b="68633"/>
            <a:stretch>
              <a:fillRect/>
            </a:stretch>
          </p:blipFill>
          <p:spPr bwMode="auto">
            <a:xfrm>
              <a:off x="4860032" y="1692262"/>
              <a:ext cx="2448272" cy="846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52" name="Immagine 7"/>
          <p:cNvPicPr>
            <a:picLocks noChangeAspect="1"/>
          </p:cNvPicPr>
          <p:nvPr/>
        </p:nvPicPr>
        <p:blipFill>
          <a:blip r:embed="rId2">
            <a:extLst>
              <a:ext uri="{28A0092B-C50C-407E-A947-70E740481C1C}">
                <a14:useLocalDpi xmlns:a14="http://schemas.microsoft.com/office/drawing/2010/main" val="0"/>
              </a:ext>
            </a:extLst>
          </a:blip>
          <a:srcRect t="35985" r="3709"/>
          <a:stretch>
            <a:fillRect/>
          </a:stretch>
        </p:blipFill>
        <p:spPr bwMode="auto">
          <a:xfrm>
            <a:off x="2911475" y="2913063"/>
            <a:ext cx="4125913" cy="341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3" name="Gruppo 4"/>
          <p:cNvGrpSpPr>
            <a:grpSpLocks/>
          </p:cNvGrpSpPr>
          <p:nvPr/>
        </p:nvGrpSpPr>
        <p:grpSpPr bwMode="auto">
          <a:xfrm>
            <a:off x="1743075" y="1588"/>
            <a:ext cx="5329238" cy="1279525"/>
            <a:chOff x="1717049" y="111095"/>
            <a:chExt cx="5709902" cy="1260358"/>
          </a:xfrm>
        </p:grpSpPr>
        <p:pic>
          <p:nvPicPr>
            <p:cNvPr id="2056" name="Picture 5"/>
            <p:cNvPicPr>
              <a:picLocks noChangeAspect="1" noChangeArrowheads="1"/>
            </p:cNvPicPr>
            <p:nvPr/>
          </p:nvPicPr>
          <p:blipFill>
            <a:blip r:embed="rId3">
              <a:extLst>
                <a:ext uri="{28A0092B-C50C-407E-A947-70E740481C1C}">
                  <a14:useLocalDpi xmlns:a14="http://schemas.microsoft.com/office/drawing/2010/main" val="0"/>
                </a:ext>
              </a:extLst>
            </a:blip>
            <a:srcRect l="6407" t="42152" r="20296" b="45033"/>
            <a:stretch>
              <a:fillRect/>
            </a:stretch>
          </p:blipFill>
          <p:spPr bwMode="auto">
            <a:xfrm>
              <a:off x="1717049" y="111095"/>
              <a:ext cx="5709902" cy="623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5"/>
            <p:cNvPicPr>
              <a:picLocks noChangeAspect="1" noChangeArrowheads="1"/>
            </p:cNvPicPr>
            <p:nvPr/>
          </p:nvPicPr>
          <p:blipFill>
            <a:blip r:embed="rId3">
              <a:extLst>
                <a:ext uri="{28A0092B-C50C-407E-A947-70E740481C1C}">
                  <a14:useLocalDpi xmlns:a14="http://schemas.microsoft.com/office/drawing/2010/main" val="0"/>
                </a:ext>
              </a:extLst>
            </a:blip>
            <a:srcRect l="6407" t="53680" r="38467" b="33247"/>
            <a:stretch>
              <a:fillRect/>
            </a:stretch>
          </p:blipFill>
          <p:spPr bwMode="auto">
            <a:xfrm>
              <a:off x="2627784" y="734939"/>
              <a:ext cx="4294309" cy="636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l="11694" t="27962" r="61868" b="59753"/>
          <a:stretch>
            <a:fillRect/>
          </a:stretch>
        </p:blipFill>
        <p:spPr bwMode="auto">
          <a:xfrm>
            <a:off x="1187450" y="6316663"/>
            <a:ext cx="1879600" cy="54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6"/>
          <p:cNvPicPr>
            <a:picLocks noChangeAspect="1" noChangeArrowheads="1"/>
          </p:cNvPicPr>
          <p:nvPr/>
        </p:nvPicPr>
        <p:blipFill>
          <a:blip r:embed="rId4">
            <a:extLst>
              <a:ext uri="{28A0092B-C50C-407E-A947-70E740481C1C}">
                <a14:useLocalDpi xmlns:a14="http://schemas.microsoft.com/office/drawing/2010/main" val="0"/>
              </a:ext>
            </a:extLst>
          </a:blip>
          <a:srcRect l="11694" t="41225" r="22191" b="47469"/>
          <a:stretch>
            <a:fillRect/>
          </a:stretch>
        </p:blipFill>
        <p:spPr bwMode="auto">
          <a:xfrm>
            <a:off x="3059113" y="6316663"/>
            <a:ext cx="4938712" cy="528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28675" y="2565400"/>
            <a:ext cx="4103688" cy="3673475"/>
          </a:xfrm>
          <a:noFill/>
        </p:spPr>
      </p:pic>
      <p:sp>
        <p:nvSpPr>
          <p:cNvPr id="5" name="Fumetto 3 4"/>
          <p:cNvSpPr/>
          <p:nvPr/>
        </p:nvSpPr>
        <p:spPr>
          <a:xfrm>
            <a:off x="4932363" y="1196975"/>
            <a:ext cx="3887787" cy="1871663"/>
          </a:xfrm>
          <a:prstGeom prst="wedgeEllipseCallout">
            <a:avLst>
              <a:gd name="adj1" fmla="val -46819"/>
              <a:gd name="adj2" fmla="val 62314"/>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3200" dirty="0">
                <a:solidFill>
                  <a:srgbClr val="C00000"/>
                </a:solidFill>
                <a:latin typeface="Bodoni MT Black" pitchFamily="18" charset="0"/>
              </a:rPr>
              <a:t>Assetti Istituzionali</a:t>
            </a:r>
          </a:p>
        </p:txBody>
      </p:sp>
      <p:sp>
        <p:nvSpPr>
          <p:cNvPr id="6" name="Segnaposto numero diapositiva 5"/>
          <p:cNvSpPr>
            <a:spLocks noGrp="1"/>
          </p:cNvSpPr>
          <p:nvPr>
            <p:ph type="sldNum" sz="quarter" idx="12"/>
          </p:nvPr>
        </p:nvSpPr>
        <p:spPr/>
        <p:txBody>
          <a:bodyPr/>
          <a:lstStyle/>
          <a:p>
            <a:pPr>
              <a:defRPr/>
            </a:pPr>
            <a:fld id="{2139CDF8-D1DF-4D5B-A99A-C405A7113F96}" type="slidenum">
              <a:rPr lang="it-IT" smtClean="0"/>
              <a:pPr>
                <a:defRPr/>
              </a:pPr>
              <a:t>10</a:t>
            </a:fld>
            <a:endParaRPr lang="it-IT"/>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olo 1"/>
          <p:cNvSpPr>
            <a:spLocks noGrp="1"/>
          </p:cNvSpPr>
          <p:nvPr>
            <p:ph type="title"/>
          </p:nvPr>
        </p:nvSpPr>
        <p:spPr/>
        <p:txBody>
          <a:bodyPr/>
          <a:lstStyle/>
          <a:p>
            <a:r>
              <a:rPr lang="it-IT" altLang="it-IT" smtClean="0"/>
              <a:t/>
            </a:r>
            <a:br>
              <a:rPr lang="it-IT" altLang="it-IT" smtClean="0"/>
            </a:br>
            <a:endParaRPr lang="it-IT" altLang="it-IT" smtClean="0"/>
          </a:p>
        </p:txBody>
      </p:sp>
      <p:pic>
        <p:nvPicPr>
          <p:cNvPr id="12291" name="Segnaposto contenuto 3" descr="http://cultura.biografieonline.it/wp-content/uploads/2012/10/firma-costituzione-italiana1.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Rettangolo 4"/>
          <p:cNvSpPr/>
          <p:nvPr/>
        </p:nvSpPr>
        <p:spPr>
          <a:xfrm>
            <a:off x="684213" y="1412875"/>
            <a:ext cx="7632700" cy="2554288"/>
          </a:xfrm>
          <a:prstGeom prst="rect">
            <a:avLst/>
          </a:prstGeom>
        </p:spPr>
        <p:txBody>
          <a:bodyPr>
            <a:spAutoFit/>
          </a:bodyPr>
          <a:lstStyle/>
          <a:p>
            <a:pPr>
              <a:defRPr/>
            </a:pPr>
            <a:endParaRPr lang="it-IT" sz="2000" b="1" dirty="0">
              <a:solidFill>
                <a:schemeClr val="bg1"/>
              </a:solidFill>
              <a:latin typeface="+mj-lt"/>
            </a:endParaRPr>
          </a:p>
          <a:p>
            <a:pPr>
              <a:defRPr/>
            </a:pPr>
            <a:r>
              <a:rPr lang="it-IT" sz="2000" b="1" dirty="0">
                <a:solidFill>
                  <a:schemeClr val="bg1"/>
                </a:solidFill>
                <a:latin typeface="+mj-lt"/>
              </a:rPr>
              <a:t>Articolo 32</a:t>
            </a:r>
          </a:p>
          <a:p>
            <a:pPr>
              <a:defRPr/>
            </a:pPr>
            <a:r>
              <a:rPr lang="it-IT" sz="2000" b="1" dirty="0">
                <a:solidFill>
                  <a:schemeClr val="bg1"/>
                </a:solidFill>
                <a:latin typeface="+mj-lt"/>
              </a:rPr>
              <a:t>La Repubblica tutela la salute come fondamentale diritto dell'individuo e interesse della collettività, e garantisce cure gratuite agli indigenti.</a:t>
            </a:r>
          </a:p>
          <a:p>
            <a:pPr>
              <a:defRPr/>
            </a:pPr>
            <a:r>
              <a:rPr lang="it-IT" sz="2000" b="1" dirty="0">
                <a:solidFill>
                  <a:schemeClr val="bg1"/>
                </a:solidFill>
                <a:latin typeface="+mj-lt"/>
              </a:rPr>
              <a:t>Nessuno può essere obbligato a un determinato trattamento sanitario se non per disposizione di legge. La legge non può in nessun caso violare i limiti imposti dal rispetto della persona umana.</a:t>
            </a:r>
          </a:p>
        </p:txBody>
      </p:sp>
      <p:pic>
        <p:nvPicPr>
          <p:cNvPr id="12293" name="Immagine 5" descr="Risultati immagini per costituzione italia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81525"/>
            <a:ext cx="2009775"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egnaposto numero diapositiva 5"/>
          <p:cNvSpPr>
            <a:spLocks noGrp="1"/>
          </p:cNvSpPr>
          <p:nvPr>
            <p:ph type="sldNum" sz="quarter" idx="12"/>
          </p:nvPr>
        </p:nvSpPr>
        <p:spPr/>
        <p:txBody>
          <a:bodyPr/>
          <a:lstStyle/>
          <a:p>
            <a:pPr>
              <a:defRPr/>
            </a:pPr>
            <a:fld id="{6807FFC2-A399-4D69-93D0-0F05D2A34053}" type="slidenum">
              <a:rPr lang="it-IT" smtClean="0"/>
              <a:pPr>
                <a:defRPr/>
              </a:pPr>
              <a:t>11</a:t>
            </a:fld>
            <a:endParaRPr lang="it-IT"/>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egnaposto contenuto 2"/>
          <p:cNvSpPr>
            <a:spLocks noGrp="1"/>
          </p:cNvSpPr>
          <p:nvPr>
            <p:ph idx="1"/>
          </p:nvPr>
        </p:nvSpPr>
        <p:spPr>
          <a:xfrm>
            <a:off x="468313" y="1916113"/>
            <a:ext cx="8229600" cy="4525962"/>
          </a:xfrm>
        </p:spPr>
        <p:txBody>
          <a:bodyPr/>
          <a:lstStyle/>
          <a:p>
            <a:endParaRPr lang="it-IT" altLang="it-IT" sz="2400" b="1" smtClean="0"/>
          </a:p>
          <a:p>
            <a:r>
              <a:rPr lang="it-IT" altLang="it-IT" sz="2400" b="1" smtClean="0"/>
              <a:t>L’articolo 32 della Costituzione sancisce la tutela della salute come diritto fondamentale dell’individuo e interesse della collettività</a:t>
            </a:r>
            <a:r>
              <a:rPr lang="it-IT" altLang="it-IT" sz="2400" smtClean="0"/>
              <a:t>. Prevede la responsabilità dello Stato di garantire la salute del cittadino e della collettività in condizioni di eguaglianza. Per assolvere a questo compito la Legge </a:t>
            </a:r>
            <a:r>
              <a:rPr lang="it-IT" altLang="it-IT" sz="2400" b="1" smtClean="0">
                <a:solidFill>
                  <a:srgbClr val="FF0000"/>
                </a:solidFill>
              </a:rPr>
              <a:t>833</a:t>
            </a:r>
            <a:r>
              <a:rPr lang="it-IT" altLang="it-IT" sz="2400" smtClean="0"/>
              <a:t> del 23/12/78 ha istituito </a:t>
            </a:r>
            <a:r>
              <a:rPr lang="it-IT" altLang="it-IT" sz="2400" b="1" smtClean="0">
                <a:solidFill>
                  <a:srgbClr val="FF0000"/>
                </a:solidFill>
              </a:rPr>
              <a:t>il Servizio Sanitario Nazionale </a:t>
            </a:r>
            <a:r>
              <a:rPr lang="it-IT" altLang="it-IT" sz="2400" smtClean="0"/>
              <a:t>(SSN) </a:t>
            </a:r>
          </a:p>
          <a:p>
            <a:r>
              <a:rPr lang="it-IT" altLang="it-IT" sz="2400" smtClean="0"/>
              <a:t>ha introdotto valori e princìpi fortemente innovativi:</a:t>
            </a:r>
          </a:p>
          <a:p>
            <a:r>
              <a:rPr lang="it-IT" altLang="it-IT" sz="2400" b="1" smtClean="0">
                <a:solidFill>
                  <a:srgbClr val="FF0000"/>
                </a:solidFill>
              </a:rPr>
              <a:t>generalità</a:t>
            </a:r>
            <a:r>
              <a:rPr lang="it-IT" altLang="it-IT" sz="2400" smtClean="0"/>
              <a:t> dei destinatari: tutti i cittadini indistintamente;</a:t>
            </a:r>
          </a:p>
          <a:p>
            <a:r>
              <a:rPr lang="it-IT" altLang="it-IT" sz="2400" b="1" smtClean="0">
                <a:solidFill>
                  <a:srgbClr val="FF0000"/>
                </a:solidFill>
              </a:rPr>
              <a:t>globalità</a:t>
            </a:r>
            <a:r>
              <a:rPr lang="it-IT" altLang="it-IT" sz="2400" smtClean="0"/>
              <a:t> delle prestazioni: prevenzione, cura e riabilitazione;</a:t>
            </a:r>
          </a:p>
          <a:p>
            <a:r>
              <a:rPr lang="it-IT" altLang="it-IT" sz="2400" b="1" smtClean="0">
                <a:solidFill>
                  <a:srgbClr val="FF0000"/>
                </a:solidFill>
              </a:rPr>
              <a:t>uguaglianza</a:t>
            </a:r>
            <a:r>
              <a:rPr lang="it-IT" altLang="it-IT" sz="2400" smtClean="0"/>
              <a:t> di trattamento: equità d’accesso.</a:t>
            </a:r>
          </a:p>
          <a:p>
            <a:endParaRPr lang="it-IT" altLang="it-IT" smtClean="0"/>
          </a:p>
        </p:txBody>
      </p:sp>
      <p:pic>
        <p:nvPicPr>
          <p:cNvPr id="13315" name="Immagine 5" descr="http://i.ytimg.com/vi/UkKDvh9VwOI/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260350"/>
            <a:ext cx="3348037"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egnaposto numero diapositiva 4"/>
          <p:cNvSpPr>
            <a:spLocks noGrp="1"/>
          </p:cNvSpPr>
          <p:nvPr>
            <p:ph type="sldNum" sz="quarter" idx="12"/>
          </p:nvPr>
        </p:nvSpPr>
        <p:spPr/>
        <p:txBody>
          <a:bodyPr/>
          <a:lstStyle/>
          <a:p>
            <a:pPr>
              <a:defRPr/>
            </a:pPr>
            <a:fld id="{38932003-9393-42DE-B712-7C9058CBB896}" type="slidenum">
              <a:rPr lang="it-IT" smtClean="0"/>
              <a:pPr>
                <a:defRPr/>
              </a:pPr>
              <a:t>12</a:t>
            </a:fld>
            <a:endParaRPr lang="it-IT"/>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egnaposto contenuto 2"/>
          <p:cNvSpPr>
            <a:spLocks noGrp="1"/>
          </p:cNvSpPr>
          <p:nvPr>
            <p:ph idx="1"/>
          </p:nvPr>
        </p:nvSpPr>
        <p:spPr>
          <a:xfrm>
            <a:off x="333375" y="2205038"/>
            <a:ext cx="8353425" cy="4525962"/>
          </a:xfrm>
        </p:spPr>
        <p:txBody>
          <a:bodyPr/>
          <a:lstStyle/>
          <a:p>
            <a:pPr algn="just"/>
            <a:r>
              <a:rPr lang="it-IT" altLang="it-IT" sz="1800" b="1" smtClean="0"/>
              <a:t>La riforma del Titolo V della Costituzione – avvenuta con la legge costituzionale n. 3 del 18 ottobre 2001 – </a:t>
            </a:r>
            <a:r>
              <a:rPr lang="it-IT" altLang="it-IT" sz="1800" b="1" smtClean="0">
                <a:solidFill>
                  <a:srgbClr val="FF0000"/>
                </a:solidFill>
              </a:rPr>
              <a:t>ha affidato la tutela della salute alla legislazione concorrente tra Stato e Regioni</a:t>
            </a:r>
            <a:r>
              <a:rPr lang="it-IT" altLang="it-IT" sz="1800" b="1" smtClean="0"/>
              <a:t>, delineando un sistema caratterizzato da un pluralismo di centri di potere e ampliando il ruolo e le competenze delle autonomie locali.</a:t>
            </a:r>
            <a:r>
              <a:rPr lang="it-IT" altLang="it-IT" sz="1800" smtClean="0"/>
              <a:t> </a:t>
            </a:r>
          </a:p>
          <a:p>
            <a:pPr algn="just"/>
            <a:r>
              <a:rPr lang="it-IT" altLang="it-IT" sz="1800" smtClean="0"/>
              <a:t>L’art. 117 della Costituzione stabilisce che lo Stato mantiene la competenza legislativa esclusiva in una serie di materie specificamente elencate, </a:t>
            </a:r>
            <a:r>
              <a:rPr lang="it-IT" altLang="it-IT" sz="1800" b="1" smtClean="0">
                <a:solidFill>
                  <a:srgbClr val="FF0000"/>
                </a:solidFill>
              </a:rPr>
              <a:t>mentre il comma 3 dello stesso articolo decreta che le Regioni possono legiferare nelle materie di competenza concorrente, nel rispetto dei princìpi fondamentali definiti dallo Stato</a:t>
            </a:r>
            <a:r>
              <a:rPr lang="it-IT" altLang="it-IT" sz="1800" smtClean="0"/>
              <a:t>. Purtroppo, tale “concorrenza” ha generato un </a:t>
            </a:r>
            <a:r>
              <a:rPr lang="it-IT" altLang="it-IT" sz="1800" b="1" smtClean="0">
                <a:solidFill>
                  <a:srgbClr val="FF0000"/>
                </a:solidFill>
              </a:rPr>
              <a:t>federalismo sanitario atipico e artificioso,</a:t>
            </a:r>
            <a:r>
              <a:rPr lang="it-IT" altLang="it-IT" sz="1800" smtClean="0"/>
              <a:t> non solo per le dinamiche istituzionali messe in campo (legislazione concorrente), ma anche per la sua genesi anomala visto che di norma i federalismi nascono da stati autonomi che si uniscono e non il contrario, come accaduto in Italia (N.Cartabellotta)</a:t>
            </a:r>
          </a:p>
        </p:txBody>
      </p:sp>
      <p:pic>
        <p:nvPicPr>
          <p:cNvPr id="14339" name="Immagine 6" descr="http://iljournal.today/wp-content/uploads/2014/06/riordino_province.t.W300.H188.M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115888"/>
            <a:ext cx="2613025"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egnaposto numero diapositiva 4"/>
          <p:cNvSpPr>
            <a:spLocks noGrp="1"/>
          </p:cNvSpPr>
          <p:nvPr>
            <p:ph type="sldNum" sz="quarter" idx="12"/>
          </p:nvPr>
        </p:nvSpPr>
        <p:spPr/>
        <p:txBody>
          <a:bodyPr/>
          <a:lstStyle/>
          <a:p>
            <a:pPr>
              <a:defRPr/>
            </a:pPr>
            <a:fld id="{344EA34C-E890-4171-8D6B-5E3E99AE07A2}" type="slidenum">
              <a:rPr lang="it-IT" smtClean="0"/>
              <a:pPr>
                <a:defRPr/>
              </a:pPr>
              <a:t>13</a:t>
            </a:fld>
            <a:endParaRPr lang="it-IT"/>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egnaposto contenuto 2"/>
          <p:cNvSpPr>
            <a:spLocks noGrp="1"/>
          </p:cNvSpPr>
          <p:nvPr>
            <p:ph idx="1"/>
          </p:nvPr>
        </p:nvSpPr>
        <p:spPr>
          <a:xfrm>
            <a:off x="401638" y="1458913"/>
            <a:ext cx="8229600" cy="4525962"/>
          </a:xfrm>
        </p:spPr>
        <p:txBody>
          <a:bodyPr/>
          <a:lstStyle/>
          <a:p>
            <a:endParaRPr lang="it-IT" altLang="it-IT" sz="1800" b="1" smtClean="0"/>
          </a:p>
          <a:p>
            <a:endParaRPr lang="it-IT" altLang="it-IT" sz="1800" b="1" smtClean="0"/>
          </a:p>
          <a:p>
            <a:pPr algn="just"/>
            <a:r>
              <a:rPr lang="it-IT" altLang="it-IT" sz="1800" b="1" smtClean="0"/>
              <a:t>La riforma del Titolo V che – delegando a Regioni e Province autonome l’organizzazione e la gestione dei servizi sanitari – puntava ad un federalismo solidale, ha finito per generare una deriva regionalista, con </a:t>
            </a:r>
            <a:r>
              <a:rPr lang="it-IT" altLang="it-IT" sz="1800" b="1" smtClean="0">
                <a:solidFill>
                  <a:srgbClr val="FF0000"/>
                </a:solidFill>
              </a:rPr>
              <a:t>21 differenti sistemi sanitari dove l’accesso a servizi e prestazioni sanitarie è profondamente diversificato e iniquo</a:t>
            </a:r>
            <a:r>
              <a:rPr lang="it-IT" altLang="it-IT" sz="1800" smtClean="0"/>
              <a:t>. A fronte di un diritto costituzionale che garantisce “universalità ed equità di accesso a tutte le persone” e alla L. 833/78 che conferma la “globalità di copertura in base alle necessità assistenziali dei cittadini”, i dati smentiscono continuamente i princìpi fondamentali su cui si basa il SSN. Infatti, le inaccettabili diseguaglianze regionali e locali documentano che </a:t>
            </a:r>
            <a:r>
              <a:rPr lang="it-IT" altLang="it-IT" sz="1800" b="1" smtClean="0">
                <a:solidFill>
                  <a:srgbClr val="FF0000"/>
                </a:solidFill>
              </a:rPr>
              <a:t>l’universalità e l’equità di accesso ai servizi sanitari, rappresentano oggi un lontano miraggio</a:t>
            </a:r>
            <a:r>
              <a:rPr lang="it-IT" altLang="it-IT" sz="1800" smtClean="0"/>
              <a:t>.</a:t>
            </a:r>
          </a:p>
        </p:txBody>
      </p:sp>
      <p:pic>
        <p:nvPicPr>
          <p:cNvPr id="15363" name="Immagine 3" descr="http://www.forexinfo.it/IMG/arton250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260350"/>
            <a:ext cx="36337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Immagine 4" descr="http://www.glunews.net/images/stories/img_rubriche/attualita/ss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5229225"/>
            <a:ext cx="4254500"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egnaposto numero diapositiva 5"/>
          <p:cNvSpPr>
            <a:spLocks noGrp="1"/>
          </p:cNvSpPr>
          <p:nvPr>
            <p:ph type="sldNum" sz="quarter" idx="12"/>
          </p:nvPr>
        </p:nvSpPr>
        <p:spPr/>
        <p:txBody>
          <a:bodyPr/>
          <a:lstStyle/>
          <a:p>
            <a:pPr>
              <a:defRPr/>
            </a:pPr>
            <a:fld id="{1EDE494D-D18D-48C8-B024-4E4DCD700D60}" type="slidenum">
              <a:rPr lang="it-IT" smtClean="0"/>
              <a:pPr>
                <a:defRPr/>
              </a:pPr>
              <a:t>14</a:t>
            </a:fld>
            <a:endParaRPr lang="it-IT"/>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egnaposto contenuto 2"/>
          <p:cNvSpPr>
            <a:spLocks noGrp="1"/>
          </p:cNvSpPr>
          <p:nvPr>
            <p:ph idx="1"/>
          </p:nvPr>
        </p:nvSpPr>
        <p:spPr>
          <a:xfrm>
            <a:off x="468313" y="981075"/>
            <a:ext cx="8229600" cy="5145088"/>
          </a:xfrm>
        </p:spPr>
        <p:txBody>
          <a:bodyPr/>
          <a:lstStyle/>
          <a:p>
            <a:endParaRPr lang="it-IT" altLang="it-IT" b="1" smtClean="0"/>
          </a:p>
          <a:p>
            <a:endParaRPr lang="it-IT" altLang="it-IT" b="1" smtClean="0"/>
          </a:p>
          <a:p>
            <a:pPr algn="just"/>
            <a:r>
              <a:rPr lang="it-IT" altLang="it-IT" sz="1800" b="1" smtClean="0"/>
              <a:t>Il 10 marzo 2015 la Camera dei Deputati ha approvato in prima lettura il testo della riforma della Carta Costituzionale, che in questi giorni dovrà tornare al Senato. </a:t>
            </a:r>
            <a:r>
              <a:rPr lang="it-IT" altLang="it-IT" sz="1800" smtClean="0"/>
              <a:t>Allo Stato vengono assegnate «</a:t>
            </a:r>
            <a:r>
              <a:rPr lang="it-IT" altLang="it-IT" sz="1800" b="1" smtClean="0">
                <a:solidFill>
                  <a:srgbClr val="FF0000"/>
                </a:solidFill>
              </a:rPr>
              <a:t>la determinazione dei livelli essenziali delle prestazioni concernenti i diritti civili e social</a:t>
            </a:r>
            <a:r>
              <a:rPr lang="it-IT" altLang="it-IT" sz="1800" smtClean="0"/>
              <a:t>i che devono essere garantiti su tutto il territorio nazionale» e «le disposizioni generali e comuni per la tutela della salute; per le politiche sociali; per la sicurezza alimentare», mentre alle Regioni viene attribuita la competenza specifica in materia di «programmazione e organizzazione dei servizi sanitari e sociali». Inoltre, viene introdotta la </a:t>
            </a:r>
            <a:r>
              <a:rPr lang="it-IT" altLang="it-IT" sz="1800" b="1" smtClean="0">
                <a:solidFill>
                  <a:srgbClr val="FF0000"/>
                </a:solidFill>
              </a:rPr>
              <a:t>clausola di salvaguardia</a:t>
            </a:r>
            <a:r>
              <a:rPr lang="it-IT" altLang="it-IT" sz="1800" smtClean="0"/>
              <a:t> attraverso cui lo Stato può intervenire, su proposta del Governo, in materie non riservate alla legislazione esclusiva qualora lo richieda la «tutela dell’unità giuridica o economica della Repubblica, ovvero la tutela dell’interesse nazionale». </a:t>
            </a:r>
          </a:p>
        </p:txBody>
      </p:sp>
      <p:pic>
        <p:nvPicPr>
          <p:cNvPr id="16387" name="Immagine 3" descr="https://encrypted-tbn3.gstatic.com/images?q=tbn:ANd9GcTmE4J13ZCFl2i2AMEVs_K8yDoy3tzZ0McRtIXAX-D4T2uio5QsfzuOeEc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115888"/>
            <a:ext cx="3128962"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egnaposto numero diapositiva 4"/>
          <p:cNvSpPr>
            <a:spLocks noGrp="1"/>
          </p:cNvSpPr>
          <p:nvPr>
            <p:ph type="sldNum" sz="quarter" idx="12"/>
          </p:nvPr>
        </p:nvSpPr>
        <p:spPr/>
        <p:txBody>
          <a:bodyPr/>
          <a:lstStyle/>
          <a:p>
            <a:pPr>
              <a:defRPr/>
            </a:pPr>
            <a:fld id="{D175FAEB-0730-400D-A9A3-529D9BEE685A}" type="slidenum">
              <a:rPr lang="it-IT" smtClean="0"/>
              <a:pPr>
                <a:defRPr/>
              </a:pPr>
              <a:t>15</a:t>
            </a:fld>
            <a:endParaRPr lang="it-IT"/>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nvGraphicFramePr>
        <p:xfrm>
          <a:off x="177800" y="1125538"/>
          <a:ext cx="8966200" cy="4064001"/>
        </p:xfrm>
        <a:graphic>
          <a:graphicData uri="http://schemas.openxmlformats.org/drawingml/2006/table">
            <a:tbl>
              <a:tblPr/>
              <a:tblGrid>
                <a:gridCol w="8854106"/>
                <a:gridCol w="112094"/>
              </a:tblGrid>
              <a:tr h="964523">
                <a:tc>
                  <a:txBody>
                    <a:bodyPr/>
                    <a:lstStyle/>
                    <a:p>
                      <a:pPr algn="ctr" fontAlgn="base"/>
                      <a:r>
                        <a:rPr lang="it-IT" sz="1600" b="1" dirty="0" smtClean="0"/>
                        <a:t>TESTO </a:t>
                      </a:r>
                      <a:r>
                        <a:rPr lang="it-IT" sz="1600" b="1" dirty="0"/>
                        <a:t>DELL’ARTICOLO 117 DELLA COSTITUZIONE COME APPROVATO DALLA CAMERA DEI DEPUTATI IL 10/03/2015</a:t>
                      </a:r>
                      <a:endParaRPr lang="it-IT" sz="1600" dirty="0"/>
                    </a:p>
                  </a:txBody>
                  <a:tcPr marL="22577" marR="45154" marT="27093" marB="2709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base"/>
                      <a:endParaRPr lang="it-IT" sz="900" dirty="0"/>
                    </a:p>
                  </a:txBody>
                  <a:tcPr marL="22577" marR="45154" marT="27093" marB="2709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r>
              <a:tr h="1614763">
                <a:tc>
                  <a:txBody>
                    <a:bodyPr/>
                    <a:lstStyle/>
                    <a:p>
                      <a:pPr fontAlgn="base"/>
                      <a:r>
                        <a:rPr lang="it-IT" sz="900" dirty="0"/>
                        <a:t>         </a:t>
                      </a:r>
                      <a:r>
                        <a:rPr lang="it-IT" sz="1800" b="1" dirty="0"/>
                        <a:t> </a:t>
                      </a:r>
                      <a:r>
                        <a:rPr lang="it-IT" sz="1800" b="1" i="1" dirty="0"/>
                        <a:t>m)</a:t>
                      </a:r>
                      <a:r>
                        <a:rPr lang="it-IT" sz="1800" b="1" dirty="0"/>
                        <a:t> determinazione dei livelli essenziali delle prestazioni concernenti i diritti civili e sociali che devono essere garantiti su tutto il territorio nazionale; disposizioni generali e comuni per la tutela della salute; per le politiche sociali e per la sicurezza alimentare;</a:t>
                      </a:r>
                    </a:p>
                  </a:txBody>
                  <a:tcPr marL="22577" marR="45154" marT="27093" marB="2709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c>
                  <a:txBody>
                    <a:bodyPr/>
                    <a:lstStyle/>
                    <a:p>
                      <a:pPr fontAlgn="base"/>
                      <a:r>
                        <a:rPr lang="it-IT" sz="900" dirty="0"/>
                        <a:t>     </a:t>
                      </a:r>
                    </a:p>
                  </a:txBody>
                  <a:tcPr marL="22577" marR="45154" marT="27093" marB="2709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a:noFill/>
                    </a:lnB>
                    <a:solidFill>
                      <a:srgbClr val="FFFFFF"/>
                    </a:solidFill>
                  </a:tcPr>
                </a:tc>
              </a:tr>
              <a:tr h="1484715">
                <a:tc>
                  <a:txBody>
                    <a:bodyPr/>
                    <a:lstStyle/>
                    <a:p>
                      <a:pPr fontAlgn="base"/>
                      <a:r>
                        <a:rPr lang="it-IT" sz="900" dirty="0"/>
                        <a:t>  </a:t>
                      </a:r>
                      <a:r>
                        <a:rPr lang="it-IT" sz="1600" b="1" dirty="0"/>
                        <a:t>    Su proposta del Governo, la legge dello Stato può intervenire in materie non riservate alla legislazione esclusiva quando lo richieda la tutela dell’unità giuridica o economica della Repubblica, ovvero la tutela dell’interesse nazionale.</a:t>
                      </a:r>
                    </a:p>
                  </a:txBody>
                  <a:tcPr marL="22577" marR="45154" marT="27093" marB="27093"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a:noFill/>
                    </a:lnB>
                    <a:solidFill>
                      <a:srgbClr val="FFFFFF"/>
                    </a:solidFill>
                  </a:tcPr>
                </a:tc>
                <a:tc>
                  <a:txBody>
                    <a:bodyPr/>
                    <a:lstStyle/>
                    <a:p>
                      <a:endParaRPr lang="it-IT" sz="900" dirty="0"/>
                    </a:p>
                  </a:txBody>
                  <a:tcPr marL="43347" marR="43347" marT="21675" marB="21675">
                    <a:lnL w="9525" cap="flat" cmpd="sng" algn="ctr">
                      <a:solidFill>
                        <a:srgbClr val="DDDDDD"/>
                      </a:solidFill>
                      <a:prstDash val="solid"/>
                      <a:round/>
                      <a:headEnd type="none" w="med" len="med"/>
                      <a:tailEnd type="none" w="med" len="med"/>
                    </a:lnL>
                    <a:lnT>
                      <a:noFill/>
                    </a:lnT>
                  </a:tcPr>
                </a:tc>
              </a:tr>
            </a:tbl>
          </a:graphicData>
        </a:graphic>
      </p:graphicFrame>
      <p:sp>
        <p:nvSpPr>
          <p:cNvPr id="3" name="Segnaposto numero diapositiva 2"/>
          <p:cNvSpPr>
            <a:spLocks noGrp="1"/>
          </p:cNvSpPr>
          <p:nvPr>
            <p:ph type="sldNum" sz="quarter" idx="12"/>
          </p:nvPr>
        </p:nvSpPr>
        <p:spPr/>
        <p:txBody>
          <a:bodyPr/>
          <a:lstStyle/>
          <a:p>
            <a:pPr>
              <a:defRPr/>
            </a:pPr>
            <a:fld id="{1AA6C245-7B98-40C4-859E-630B00ACEBA5}" type="slidenum">
              <a:rPr lang="it-IT" smtClean="0"/>
              <a:pPr>
                <a:defRPr/>
              </a:pPr>
              <a:t>16</a:t>
            </a:fld>
            <a:endParaRPr lang="it-IT"/>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ttangolo 1"/>
          <p:cNvSpPr>
            <a:spLocks noChangeArrowheads="1"/>
          </p:cNvSpPr>
          <p:nvPr/>
        </p:nvSpPr>
        <p:spPr bwMode="auto">
          <a:xfrm>
            <a:off x="468313" y="765175"/>
            <a:ext cx="4535487"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it-IT" altLang="it-IT" dirty="0" smtClean="0"/>
          </a:p>
          <a:p>
            <a:pPr eaLnBrk="1" hangingPunct="1">
              <a:defRPr/>
            </a:pPr>
            <a:endParaRPr lang="it-IT" altLang="it-IT" dirty="0" smtClean="0"/>
          </a:p>
          <a:p>
            <a:pPr algn="just" eaLnBrk="1" hangingPunct="1">
              <a:defRPr/>
            </a:pPr>
            <a:r>
              <a:rPr lang="it-IT" altLang="it-IT" dirty="0" smtClean="0">
                <a:latin typeface="+mj-lt"/>
              </a:rPr>
              <a:t>Le modifiche apportate dal legislatore, seppure rilevanti, non sono sufficienti per garantire l’uniforme attuazione dei livelli essenziali di assistenza (LEA) su tutto il territorio nazionale. Infatti, con l’attuale formulazione dell’art. 117 del Titolo V, lo Stato non recupera il diritto a esercitare i poteri sostitutivi nei confronti delle Regioni inadempienti nell’attuazione dei LEA, sia perché la legislazione esclusiva riguarda solo la determinazione dei livelli essenziali delle prestazioni concernenti i diritti civili e sociali – ma non quelli sanitari che devono essere garantiti su tutto il territorio nazionale, sia perché la </a:t>
            </a:r>
            <a:r>
              <a:rPr lang="it-IT" altLang="it-IT" b="1" dirty="0" smtClean="0">
                <a:solidFill>
                  <a:srgbClr val="FF0000"/>
                </a:solidFill>
                <a:latin typeface="+mj-lt"/>
              </a:rPr>
              <a:t>clausola di salvaguardia non include la tutela della salute </a:t>
            </a:r>
            <a:r>
              <a:rPr lang="it-IT" altLang="it-IT" dirty="0" smtClean="0">
                <a:latin typeface="+mj-lt"/>
              </a:rPr>
              <a:t>(</a:t>
            </a:r>
            <a:r>
              <a:rPr lang="it-IT" altLang="it-IT" i="1" dirty="0" smtClean="0">
                <a:latin typeface="+mj-lt"/>
              </a:rPr>
              <a:t>Cartabellotta</a:t>
            </a:r>
            <a:r>
              <a:rPr lang="it-IT" altLang="it-IT" dirty="0" smtClean="0">
                <a:latin typeface="+mj-lt"/>
              </a:rPr>
              <a:t>)</a:t>
            </a:r>
          </a:p>
        </p:txBody>
      </p:sp>
      <p:pic>
        <p:nvPicPr>
          <p:cNvPr id="18435" name="Immagine 2" descr="http://www.istitutobelotti.gov.it/terzosettore/imm/p1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3188" y="260350"/>
            <a:ext cx="3960812"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egnaposto numero diapositiva 3"/>
          <p:cNvSpPr>
            <a:spLocks noGrp="1"/>
          </p:cNvSpPr>
          <p:nvPr>
            <p:ph type="sldNum" sz="quarter" idx="12"/>
          </p:nvPr>
        </p:nvSpPr>
        <p:spPr/>
        <p:txBody>
          <a:bodyPr/>
          <a:lstStyle/>
          <a:p>
            <a:pPr>
              <a:defRPr/>
            </a:pPr>
            <a:fld id="{BBCCF903-1C09-43AE-BBAC-0E121D1A0154}" type="slidenum">
              <a:rPr lang="it-IT" smtClean="0"/>
              <a:pPr>
                <a:defRPr/>
              </a:pPr>
              <a:t>17</a:t>
            </a:fld>
            <a:endParaRPr lang="it-IT"/>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Immagine 2" descr="http://fedemo.it/wp-content/uploads/2011/11/1042551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1879600"/>
            <a:ext cx="3076575"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ttangolo 3"/>
          <p:cNvSpPr>
            <a:spLocks noChangeArrowheads="1"/>
          </p:cNvSpPr>
          <p:nvPr/>
        </p:nvSpPr>
        <p:spPr bwMode="auto">
          <a:xfrm>
            <a:off x="1116013" y="1720850"/>
            <a:ext cx="410368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it-IT" altLang="it-IT" b="1" dirty="0" smtClean="0">
                <a:latin typeface="+mn-lt"/>
              </a:rPr>
              <a:t>La sentenza n. 203 del 2008 della Corte Costituzionale</a:t>
            </a:r>
            <a:r>
              <a:rPr lang="it-IT" altLang="it-IT" dirty="0" smtClean="0">
                <a:latin typeface="+mn-lt"/>
              </a:rPr>
              <a:t> aveva precisato e chiarito che «proprio per assicurare l’uniformità delle prestazioni che rientrano nei livelli essenziali di assistenza, spetta allo Stato determinare la ripartizione dei costi relativi a tali prestazioni tra il SSN e gli assistiti, sia prevedendo specifici casi di esenzione a favore di determinate categorie di soggetti, sia stabilendo </a:t>
            </a:r>
            <a:r>
              <a:rPr lang="it-IT" altLang="it-IT" b="1" i="1" u="sng" dirty="0" smtClean="0">
                <a:latin typeface="+mn-lt"/>
              </a:rPr>
              <a:t>soglie di compartecipazione ai costi, uguali in tutto il territorio nazionale.</a:t>
            </a:r>
          </a:p>
        </p:txBody>
      </p:sp>
      <p:sp>
        <p:nvSpPr>
          <p:cNvPr id="4" name="Segnaposto numero diapositiva 3"/>
          <p:cNvSpPr>
            <a:spLocks noGrp="1"/>
          </p:cNvSpPr>
          <p:nvPr>
            <p:ph type="sldNum" sz="quarter" idx="12"/>
          </p:nvPr>
        </p:nvSpPr>
        <p:spPr/>
        <p:txBody>
          <a:bodyPr/>
          <a:lstStyle/>
          <a:p>
            <a:pPr>
              <a:defRPr/>
            </a:pPr>
            <a:fld id="{9745A1D1-FAB6-4BED-9479-11A915E33B5F}" type="slidenum">
              <a:rPr lang="it-IT" smtClean="0"/>
              <a:pPr>
                <a:defRPr/>
              </a:pPr>
              <a:t>18</a:t>
            </a:fld>
            <a:endParaRPr lang="it-IT"/>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39750" y="620713"/>
            <a:ext cx="8280400" cy="4524375"/>
          </a:xfrm>
          <a:prstGeom prst="rect">
            <a:avLst/>
          </a:prstGeom>
        </p:spPr>
        <p:txBody>
          <a:bodyPr>
            <a:spAutoFit/>
          </a:bodyPr>
          <a:lstStyle/>
          <a:p>
            <a:pPr algn="just">
              <a:defRPr/>
            </a:pPr>
            <a:r>
              <a:rPr lang="it-IT" sz="1600" b="1" dirty="0">
                <a:latin typeface="+mj-lt"/>
              </a:rPr>
              <a:t> Finanziamento</a:t>
            </a:r>
          </a:p>
          <a:p>
            <a:pPr algn="just">
              <a:defRPr/>
            </a:pPr>
            <a:endParaRPr lang="it-IT" sz="1600" dirty="0">
              <a:latin typeface="+mj-lt"/>
            </a:endParaRPr>
          </a:p>
          <a:p>
            <a:pPr algn="just">
              <a:defRPr/>
            </a:pPr>
            <a:r>
              <a:rPr lang="it-IT" sz="1600" dirty="0">
                <a:latin typeface="+mj-lt"/>
              </a:rPr>
              <a:t>Il </a:t>
            </a:r>
            <a:r>
              <a:rPr lang="it-IT" sz="1600" dirty="0">
                <a:latin typeface="+mj-lt"/>
              </a:rPr>
              <a:t>“fabbisogno sanitario”, è determinato annualmente dalla Legge statale e viene finanziato dalle seguenti fonti:</a:t>
            </a:r>
          </a:p>
          <a:p>
            <a:pPr algn="just">
              <a:defRPr/>
            </a:pPr>
            <a:endParaRPr lang="it-IT" sz="1600" dirty="0">
              <a:latin typeface="+mj-lt"/>
            </a:endParaRPr>
          </a:p>
          <a:p>
            <a:pPr algn="just">
              <a:defRPr/>
            </a:pPr>
            <a:r>
              <a:rPr lang="it-IT" sz="1600" dirty="0">
                <a:latin typeface="+mj-lt"/>
              </a:rPr>
              <a:t>• </a:t>
            </a:r>
            <a:r>
              <a:rPr lang="it-IT" sz="1600" b="1" dirty="0">
                <a:latin typeface="+mj-lt"/>
              </a:rPr>
              <a:t>entrate proprie delle aziende del Servizio sanitario nazionale (ticket e ricavi derivanti</a:t>
            </a:r>
          </a:p>
          <a:p>
            <a:pPr algn="just">
              <a:defRPr/>
            </a:pPr>
            <a:r>
              <a:rPr lang="it-IT" sz="1600" dirty="0">
                <a:latin typeface="+mj-lt"/>
              </a:rPr>
              <a:t>dall’attività intramoenia dei propri dipendenti)</a:t>
            </a:r>
          </a:p>
          <a:p>
            <a:pPr algn="just">
              <a:defRPr/>
            </a:pPr>
            <a:r>
              <a:rPr lang="it-IT" sz="1600" dirty="0">
                <a:latin typeface="+mj-lt"/>
              </a:rPr>
              <a:t>• </a:t>
            </a:r>
            <a:r>
              <a:rPr lang="it-IT" sz="1600" b="1" dirty="0">
                <a:latin typeface="+mj-lt"/>
              </a:rPr>
              <a:t>fiscalità generale delle Regioni:</a:t>
            </a:r>
          </a:p>
          <a:p>
            <a:pPr algn="just">
              <a:defRPr/>
            </a:pPr>
            <a:r>
              <a:rPr lang="it-IT" sz="1600" dirty="0">
                <a:latin typeface="+mj-lt"/>
              </a:rPr>
              <a:t>- Imposta Regionale sulle Attività Produttive (IRAP)</a:t>
            </a:r>
          </a:p>
          <a:p>
            <a:pPr algn="just">
              <a:buFontTx/>
              <a:buChar char="-"/>
              <a:defRPr/>
            </a:pPr>
            <a:r>
              <a:rPr lang="it-IT" sz="1600" dirty="0">
                <a:latin typeface="+mj-lt"/>
              </a:rPr>
              <a:t>Imposta di Reddito sulle Persone Fisiche (IRPEF);</a:t>
            </a:r>
          </a:p>
          <a:p>
            <a:pPr algn="just">
              <a:defRPr/>
            </a:pPr>
            <a:r>
              <a:rPr lang="it-IT" sz="1600" dirty="0">
                <a:latin typeface="+mj-lt"/>
              </a:rPr>
              <a:t>• </a:t>
            </a:r>
            <a:r>
              <a:rPr lang="it-IT" sz="1600" b="1" dirty="0">
                <a:latin typeface="+mj-lt"/>
              </a:rPr>
              <a:t>compartecipazione delle Regioni a statuto speciale e delle Province autonome di Trento</a:t>
            </a:r>
          </a:p>
          <a:p>
            <a:pPr algn="just">
              <a:defRPr/>
            </a:pPr>
            <a:r>
              <a:rPr lang="it-IT" sz="1600" b="1" dirty="0">
                <a:latin typeface="+mj-lt"/>
              </a:rPr>
              <a:t>e di Bolzano: tali enti compartecipano al finanziamento sanitario fino a concorrenza del</a:t>
            </a:r>
          </a:p>
          <a:p>
            <a:pPr algn="just">
              <a:defRPr/>
            </a:pPr>
            <a:r>
              <a:rPr lang="it-IT" sz="1600" dirty="0">
                <a:latin typeface="+mj-lt"/>
              </a:rPr>
              <a:t>fabbisogno non soddisfatto dalle fonti descritte nei punti precedenti, tranne la regione</a:t>
            </a:r>
          </a:p>
          <a:p>
            <a:pPr algn="just">
              <a:defRPr/>
            </a:pPr>
            <a:r>
              <a:rPr lang="it-IT" sz="1600" dirty="0">
                <a:latin typeface="+mj-lt"/>
              </a:rPr>
              <a:t>Sicilia;</a:t>
            </a:r>
          </a:p>
          <a:p>
            <a:pPr algn="just">
              <a:defRPr/>
            </a:pPr>
            <a:r>
              <a:rPr lang="it-IT" sz="1600" dirty="0">
                <a:latin typeface="+mj-lt"/>
              </a:rPr>
              <a:t>• </a:t>
            </a:r>
            <a:r>
              <a:rPr lang="it-IT" sz="1600" b="1" dirty="0">
                <a:latin typeface="+mj-lt"/>
              </a:rPr>
              <a:t>bilancio dello Stato: esso finanzia il fabbisogno sanitario non coperto dalle altre fonti di</a:t>
            </a:r>
          </a:p>
          <a:p>
            <a:pPr algn="just">
              <a:defRPr/>
            </a:pPr>
            <a:r>
              <a:rPr lang="it-IT" sz="1600" dirty="0">
                <a:latin typeface="+mj-lt"/>
              </a:rPr>
              <a:t>finanziamento essenzialmente attraverso la compartecipazione all'imposta sul valore</a:t>
            </a:r>
          </a:p>
          <a:p>
            <a:pPr algn="just">
              <a:defRPr/>
            </a:pPr>
            <a:r>
              <a:rPr lang="it-IT" sz="1600" dirty="0">
                <a:latin typeface="+mj-lt"/>
              </a:rPr>
              <a:t>aggiunto (IVA) (destinata alle Regioni a statuto ordinario), le accise sui carburanti e il</a:t>
            </a:r>
          </a:p>
          <a:p>
            <a:pPr algn="just">
              <a:defRPr/>
            </a:pPr>
            <a:r>
              <a:rPr lang="it-IT" sz="1600" dirty="0">
                <a:latin typeface="+mj-lt"/>
              </a:rPr>
              <a:t>Fondo sanitario nazionale</a:t>
            </a:r>
            <a:r>
              <a:rPr lang="it-IT" sz="1600" dirty="0">
                <a:latin typeface="+mj-lt"/>
              </a:rPr>
              <a:t>.</a:t>
            </a:r>
            <a:endParaRPr lang="it-IT" sz="1600" dirty="0">
              <a:latin typeface="+mj-lt"/>
            </a:endParaRPr>
          </a:p>
        </p:txBody>
      </p:sp>
      <p:pic>
        <p:nvPicPr>
          <p:cNvPr id="20483" name="Immagine 2" descr="http://www.terzaeta.com/articoli/images/ss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9088" y="4941888"/>
            <a:ext cx="1657350"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egnaposto numero diapositiva 3"/>
          <p:cNvSpPr>
            <a:spLocks noGrp="1"/>
          </p:cNvSpPr>
          <p:nvPr>
            <p:ph type="sldNum" sz="quarter" idx="12"/>
          </p:nvPr>
        </p:nvSpPr>
        <p:spPr/>
        <p:txBody>
          <a:bodyPr/>
          <a:lstStyle/>
          <a:p>
            <a:pPr>
              <a:defRPr/>
            </a:pPr>
            <a:fld id="{E7EF3874-7C2C-4564-A95E-61DBDFAD9B4A}" type="slidenum">
              <a:rPr lang="it-IT" smtClean="0"/>
              <a:pPr>
                <a:defRPr/>
              </a:pPr>
              <a:t>19</a:t>
            </a:fld>
            <a:endParaRPr lang="it-IT"/>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olo 1"/>
          <p:cNvSpPr>
            <a:spLocks noGrp="1"/>
          </p:cNvSpPr>
          <p:nvPr>
            <p:ph type="title"/>
          </p:nvPr>
        </p:nvSpPr>
        <p:spPr>
          <a:xfrm>
            <a:off x="395288" y="260350"/>
            <a:ext cx="8229600" cy="1143000"/>
          </a:xfrm>
        </p:spPr>
        <p:txBody>
          <a:bodyPr/>
          <a:lstStyle/>
          <a:p>
            <a:pPr eaLnBrk="1" hangingPunct="1"/>
            <a:r>
              <a:rPr lang="it-IT" altLang="it-IT" sz="2000" smtClean="0"/>
              <a:t>Sala dell’Antico Refettorio Complesso Monumentale </a:t>
            </a:r>
            <a:br>
              <a:rPr lang="it-IT" altLang="it-IT" sz="2000" smtClean="0"/>
            </a:br>
            <a:r>
              <a:rPr lang="it-IT" altLang="it-IT" sz="3200" smtClean="0"/>
              <a:t>Santa Maria La Nova</a:t>
            </a:r>
          </a:p>
        </p:txBody>
      </p:sp>
      <p:pic>
        <p:nvPicPr>
          <p:cNvPr id="3075" name="Segnaposto contenuto 3" descr="http://www.magix-website.com/mpfw04/10/CE1/FA19A3C0BF6511DE88C655C7B2BD16CC.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0" y="1600200"/>
            <a:ext cx="9144000" cy="5257800"/>
          </a:xfrm>
        </p:spPr>
      </p:pic>
      <p:sp>
        <p:nvSpPr>
          <p:cNvPr id="3076" name="Rettangolo 4"/>
          <p:cNvSpPr>
            <a:spLocks noChangeArrowheads="1"/>
          </p:cNvSpPr>
          <p:nvPr/>
        </p:nvSpPr>
        <p:spPr bwMode="auto">
          <a:xfrm>
            <a:off x="1979613" y="1798638"/>
            <a:ext cx="54546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it-IT" altLang="it-IT" sz="5400" b="1">
                <a:solidFill>
                  <a:schemeClr val="bg1"/>
                </a:solidFill>
                <a:latin typeface="Bodoni MT Black" pitchFamily="18" charset="0"/>
              </a:rPr>
              <a:t>La sanità nel sud: assetti organizzativi </a:t>
            </a:r>
          </a:p>
          <a:p>
            <a:pPr eaLnBrk="1" hangingPunct="1">
              <a:spcBef>
                <a:spcPct val="0"/>
              </a:spcBef>
              <a:buFontTx/>
              <a:buNone/>
            </a:pPr>
            <a:r>
              <a:rPr lang="it-IT" altLang="it-IT" sz="5400" b="1">
                <a:solidFill>
                  <a:schemeClr val="bg1"/>
                </a:solidFill>
                <a:latin typeface="Bodoni MT Black" pitchFamily="18" charset="0"/>
              </a:rPr>
              <a:t>e istituzionali </a:t>
            </a:r>
          </a:p>
          <a:p>
            <a:pPr eaLnBrk="1" hangingPunct="1">
              <a:spcBef>
                <a:spcPct val="0"/>
              </a:spcBef>
              <a:buFontTx/>
              <a:buNone/>
            </a:pPr>
            <a:endParaRPr lang="it-IT" altLang="it-IT" sz="2000" b="1">
              <a:solidFill>
                <a:schemeClr val="bg1"/>
              </a:solidFill>
            </a:endParaRPr>
          </a:p>
          <a:p>
            <a:pPr eaLnBrk="1" hangingPunct="1">
              <a:spcBef>
                <a:spcPct val="0"/>
              </a:spcBef>
              <a:buFontTx/>
              <a:buNone/>
            </a:pPr>
            <a:r>
              <a:rPr lang="it-IT" altLang="it-IT" sz="2000" b="1">
                <a:solidFill>
                  <a:schemeClr val="bg1"/>
                </a:solidFill>
                <a:latin typeface="Bodoni MT Black" pitchFamily="18" charset="0"/>
              </a:rPr>
              <a:t>                  </a:t>
            </a:r>
          </a:p>
        </p:txBody>
      </p:sp>
      <p:sp>
        <p:nvSpPr>
          <p:cNvPr id="5" name="Segnaposto numero diapositiva 4"/>
          <p:cNvSpPr>
            <a:spLocks noGrp="1"/>
          </p:cNvSpPr>
          <p:nvPr>
            <p:ph type="sldNum" sz="quarter" idx="12"/>
          </p:nvPr>
        </p:nvSpPr>
        <p:spPr/>
        <p:txBody>
          <a:bodyPr/>
          <a:lstStyle/>
          <a:p>
            <a:pPr>
              <a:defRPr/>
            </a:pPr>
            <a:fld id="{8B275D51-22F3-4D78-BDB5-BD393286A3C8}" type="slidenum">
              <a:rPr lang="it-IT" smtClean="0"/>
              <a:pPr>
                <a:defRPr/>
              </a:pPr>
              <a:t>2</a:t>
            </a:fld>
            <a:endParaRPr lang="it-IT"/>
          </a:p>
        </p:txBody>
      </p:sp>
      <p:sp>
        <p:nvSpPr>
          <p:cNvPr id="2" name="Rettangolo 1"/>
          <p:cNvSpPr/>
          <p:nvPr/>
        </p:nvSpPr>
        <p:spPr>
          <a:xfrm>
            <a:off x="3165475" y="5805488"/>
            <a:ext cx="6011863" cy="892175"/>
          </a:xfrm>
          <a:prstGeom prst="rect">
            <a:avLst/>
          </a:prstGeom>
        </p:spPr>
        <p:txBody>
          <a:bodyPr>
            <a:spAutoFit/>
          </a:bodyPr>
          <a:lstStyle/>
          <a:p>
            <a:pPr>
              <a:defRPr/>
            </a:pPr>
            <a:r>
              <a:rPr lang="it-IT" altLang="it-IT" sz="2000" b="1" dirty="0">
                <a:solidFill>
                  <a:schemeClr val="bg1"/>
                </a:solidFill>
                <a:latin typeface="Bodoni MT Black" pitchFamily="18" charset="0"/>
              </a:rPr>
              <a:t>COSIMO NOCERA</a:t>
            </a:r>
          </a:p>
          <a:p>
            <a:pPr>
              <a:defRPr/>
            </a:pPr>
            <a:r>
              <a:rPr lang="it-IT" altLang="it-IT" sz="1600" b="1" i="1" dirty="0">
                <a:solidFill>
                  <a:schemeClr val="accent6">
                    <a:lumMod val="75000"/>
                  </a:schemeClr>
                </a:solidFill>
                <a:latin typeface="Bodoni MT Black" pitchFamily="18" charset="0"/>
              </a:rPr>
              <a:t>Responsabile Dipartimento Organizzativo Nazionale ANAAO ASSOMED e Responsabile  Mezzogiorno</a:t>
            </a:r>
            <a:endParaRPr lang="it-IT" altLang="it-IT" sz="1600" b="1" i="1" dirty="0">
              <a:solidFill>
                <a:schemeClr val="accent6">
                  <a:lumMod val="75000"/>
                </a:schemeClr>
              </a:solidFill>
              <a:latin typeface="Bodoni MT Black"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913"/>
            <a:ext cx="9144000" cy="666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numero diapositiva 2"/>
          <p:cNvSpPr>
            <a:spLocks noGrp="1"/>
          </p:cNvSpPr>
          <p:nvPr>
            <p:ph type="sldNum" sz="quarter" idx="12"/>
          </p:nvPr>
        </p:nvSpPr>
        <p:spPr/>
        <p:txBody>
          <a:bodyPr/>
          <a:lstStyle/>
          <a:p>
            <a:pPr>
              <a:defRPr/>
            </a:pPr>
            <a:fld id="{88AE1255-3D8B-4132-9349-DFF8BFD8E578}" type="slidenum">
              <a:rPr lang="it-IT" smtClean="0"/>
              <a:pPr>
                <a:defRPr/>
              </a:pPr>
              <a:t>20</a:t>
            </a:fld>
            <a:endParaRPr lang="it-IT"/>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ttangolo 1"/>
          <p:cNvSpPr>
            <a:spLocks noChangeArrowheads="1"/>
          </p:cNvSpPr>
          <p:nvPr/>
        </p:nvSpPr>
        <p:spPr bwMode="auto">
          <a:xfrm>
            <a:off x="1331913" y="1166813"/>
            <a:ext cx="66960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defRPr/>
            </a:pPr>
            <a:endParaRPr lang="it-IT" altLang="it-IT" dirty="0" smtClean="0"/>
          </a:p>
          <a:p>
            <a:pPr algn="just" eaLnBrk="1" hangingPunct="1">
              <a:defRPr/>
            </a:pPr>
            <a:endParaRPr lang="it-IT" altLang="it-IT" dirty="0" smtClean="0"/>
          </a:p>
          <a:p>
            <a:pPr algn="just" eaLnBrk="1" hangingPunct="1">
              <a:defRPr/>
            </a:pPr>
            <a:endParaRPr lang="it-IT" altLang="it-IT" dirty="0" smtClean="0"/>
          </a:p>
          <a:p>
            <a:pPr algn="just" eaLnBrk="1" hangingPunct="1">
              <a:defRPr/>
            </a:pPr>
            <a:r>
              <a:rPr lang="it-IT" altLang="it-IT" dirty="0" smtClean="0">
                <a:latin typeface="+mn-lt"/>
              </a:rPr>
              <a:t>Bilanci irregolari. Dopo il Piemonte a rischio altre Regioni? Le reazioni dei governatori</a:t>
            </a:r>
          </a:p>
          <a:p>
            <a:pPr algn="just" eaLnBrk="1" hangingPunct="1">
              <a:defRPr/>
            </a:pPr>
            <a:r>
              <a:rPr lang="it-IT" altLang="it-IT" b="1" i="1" dirty="0" smtClean="0">
                <a:latin typeface="+mn-lt"/>
              </a:rPr>
              <a:t>La </a:t>
            </a:r>
            <a:r>
              <a:rPr lang="it-IT" altLang="it-IT" b="1" i="1" u="sng" dirty="0" smtClean="0">
                <a:latin typeface="+mn-lt"/>
                <a:hlinkClick r:id="rId2"/>
              </a:rPr>
              <a:t>sentenza </a:t>
            </a:r>
            <a:r>
              <a:rPr lang="it-IT" altLang="it-IT" b="1" i="1" dirty="0" smtClean="0">
                <a:latin typeface="+mn-lt"/>
              </a:rPr>
              <a:t>della Consulta contro il bilancio piemontese ha aperto uno scenario preoccupante sui possibili problemi di disavanzo di altre regioni a causa dell’utilizzo improprio delle risorse nazionali per il pagamento dei debiti. Per il coordinatore della Commissione Bilancio delle Regioni, Massimo </a:t>
            </a:r>
            <a:r>
              <a:rPr lang="it-IT" altLang="it-IT" b="1" i="1" dirty="0" err="1" smtClean="0">
                <a:latin typeface="+mn-lt"/>
              </a:rPr>
              <a:t>Garavaglia</a:t>
            </a:r>
            <a:r>
              <a:rPr lang="it-IT" altLang="it-IT" b="1" i="1" dirty="0" smtClean="0">
                <a:latin typeface="+mn-lt"/>
              </a:rPr>
              <a:t>, il buco potrebbe essere di 9 o anche 25 </a:t>
            </a:r>
            <a:r>
              <a:rPr lang="it-IT" altLang="it-IT" b="1" i="1" dirty="0" err="1" smtClean="0">
                <a:latin typeface="+mn-lt"/>
              </a:rPr>
              <a:t>mld</a:t>
            </a:r>
            <a:r>
              <a:rPr lang="it-IT" altLang="it-IT" b="1" i="1" dirty="0" smtClean="0">
                <a:latin typeface="+mn-lt"/>
              </a:rPr>
              <a:t>. Ma i presidenti si difendono. </a:t>
            </a:r>
            <a:r>
              <a:rPr lang="it-IT" altLang="it-IT" b="1" i="1" dirty="0" err="1" smtClean="0">
                <a:latin typeface="+mn-lt"/>
              </a:rPr>
              <a:t>Zaia</a:t>
            </a:r>
            <a:r>
              <a:rPr lang="it-IT" altLang="it-IT" b="1" i="1" dirty="0" smtClean="0">
                <a:latin typeface="+mn-lt"/>
              </a:rPr>
              <a:t>: "In corso l’ennesimo tentativo di screditare le Regioni".</a:t>
            </a:r>
            <a:endParaRPr lang="it-IT" altLang="it-IT" b="1" dirty="0" smtClean="0">
              <a:latin typeface="+mn-lt"/>
            </a:endParaRPr>
          </a:p>
        </p:txBody>
      </p:sp>
      <p:pic>
        <p:nvPicPr>
          <p:cNvPr id="22531" name="Immagine 2" descr="q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2825" y="709613"/>
            <a:ext cx="3810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egnaposto numero diapositiva 3"/>
          <p:cNvSpPr>
            <a:spLocks noGrp="1"/>
          </p:cNvSpPr>
          <p:nvPr>
            <p:ph type="sldNum" sz="quarter" idx="12"/>
          </p:nvPr>
        </p:nvSpPr>
        <p:spPr/>
        <p:txBody>
          <a:bodyPr/>
          <a:lstStyle/>
          <a:p>
            <a:pPr>
              <a:defRPr/>
            </a:pPr>
            <a:fld id="{A71CF21A-BE75-4CC8-96FC-268141887CBA}" type="slidenum">
              <a:rPr lang="it-IT" smtClean="0"/>
              <a:pPr>
                <a:defRPr/>
              </a:pPr>
              <a:t>21</a:t>
            </a:fld>
            <a:endParaRPr lang="it-IT"/>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ttangolo 1"/>
          <p:cNvSpPr>
            <a:spLocks noChangeArrowheads="1"/>
          </p:cNvSpPr>
          <p:nvPr/>
        </p:nvSpPr>
        <p:spPr bwMode="auto">
          <a:xfrm>
            <a:off x="2286000" y="2636838"/>
            <a:ext cx="4572000" cy="387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defRPr/>
            </a:pPr>
            <a:r>
              <a:rPr lang="it-IT" altLang="it-IT" sz="1600" dirty="0" smtClean="0">
                <a:latin typeface="+mj-lt"/>
              </a:rPr>
              <a:t>La Conferenza Stato-Regioni è stata istituita in via amministrativa nel 1983 (D.P.C.M. 12 ottobre 1983</a:t>
            </a:r>
          </a:p>
          <a:p>
            <a:pPr algn="just" eaLnBrk="1" hangingPunct="1">
              <a:defRPr/>
            </a:pPr>
            <a:r>
              <a:rPr lang="it-IT" altLang="it-IT" sz="1600" dirty="0" smtClean="0">
                <a:latin typeface="+mj-lt"/>
              </a:rPr>
              <a:t>La Conferenza è consultata altresì sui criteri generali per la ripartizione delle risorse tra le Regioni, sulla modalità di determinazione di indici e parametri da utilizzare per atti di programmazione intersettoriale, sui criteri generali relativi agli atti di programmazione e di indirizzo in materia di competenza regionale e su quelli per la ripartizione delle risorse relative ai rapporti tra lo Stato, le Regioni e le Province Autonome di Trento e di Bolzano e gli enti </a:t>
            </a:r>
            <a:r>
              <a:rPr lang="it-IT" altLang="it-IT" sz="1600" dirty="0" err="1" smtClean="0">
                <a:latin typeface="+mj-lt"/>
              </a:rPr>
              <a:t>infraregionali</a:t>
            </a:r>
            <a:endParaRPr lang="it-IT" altLang="it-IT" sz="1600" dirty="0" smtClean="0">
              <a:latin typeface="+mj-lt"/>
            </a:endParaRPr>
          </a:p>
          <a:p>
            <a:pPr eaLnBrk="1" hangingPunct="1">
              <a:defRPr/>
            </a:pPr>
            <a:endParaRPr lang="it-IT" altLang="it-IT" dirty="0" smtClean="0">
              <a:latin typeface="+mj-lt"/>
            </a:endParaRPr>
          </a:p>
          <a:p>
            <a:pPr eaLnBrk="1" hangingPunct="1">
              <a:defRPr/>
            </a:pPr>
            <a:endParaRPr lang="it-IT" altLang="it-IT" dirty="0" smtClean="0"/>
          </a:p>
          <a:p>
            <a:pPr eaLnBrk="1" hangingPunct="1">
              <a:defRPr/>
            </a:pPr>
            <a:endParaRPr lang="it-IT" altLang="it-IT" dirty="0" smtClean="0"/>
          </a:p>
        </p:txBody>
      </p:sp>
      <p:pic>
        <p:nvPicPr>
          <p:cNvPr id="23555" name="Immagine 2" descr="Presidenza del Consiglio dei Minist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1788" y="333375"/>
            <a:ext cx="56197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Rettangolo 3"/>
          <p:cNvSpPr>
            <a:spLocks noChangeArrowheads="1"/>
          </p:cNvSpPr>
          <p:nvPr/>
        </p:nvSpPr>
        <p:spPr bwMode="auto">
          <a:xfrm>
            <a:off x="2212975" y="1901825"/>
            <a:ext cx="4718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it-IT" altLang="it-IT" b="1" dirty="0" smtClean="0">
                <a:latin typeface="+mj-lt"/>
              </a:rPr>
              <a:t>Conferenze Stato Regioni ed Unificata</a:t>
            </a:r>
          </a:p>
        </p:txBody>
      </p:sp>
      <p:sp>
        <p:nvSpPr>
          <p:cNvPr id="5" name="Segnaposto numero diapositiva 4"/>
          <p:cNvSpPr>
            <a:spLocks noGrp="1"/>
          </p:cNvSpPr>
          <p:nvPr>
            <p:ph type="sldNum" sz="quarter" idx="12"/>
          </p:nvPr>
        </p:nvSpPr>
        <p:spPr/>
        <p:txBody>
          <a:bodyPr/>
          <a:lstStyle/>
          <a:p>
            <a:pPr>
              <a:defRPr/>
            </a:pPr>
            <a:fld id="{188988F4-DDEA-429A-80C8-82C910B195D1}" type="slidenum">
              <a:rPr lang="it-IT" smtClean="0"/>
              <a:pPr>
                <a:defRPr/>
              </a:pPr>
              <a:t>22</a:t>
            </a:fld>
            <a:endParaRPr lang="it-IT"/>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71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ccia a destra 2"/>
          <p:cNvSpPr/>
          <p:nvPr/>
        </p:nvSpPr>
        <p:spPr>
          <a:xfrm>
            <a:off x="2771775" y="4292600"/>
            <a:ext cx="720725" cy="46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 name="Freccia in giù 3"/>
          <p:cNvSpPr/>
          <p:nvPr/>
        </p:nvSpPr>
        <p:spPr>
          <a:xfrm>
            <a:off x="0" y="4437063"/>
            <a:ext cx="2339975" cy="13684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5" name="Segnaposto numero diapositiva 4"/>
          <p:cNvSpPr>
            <a:spLocks noGrp="1"/>
          </p:cNvSpPr>
          <p:nvPr>
            <p:ph type="sldNum" sz="quarter" idx="12"/>
          </p:nvPr>
        </p:nvSpPr>
        <p:spPr/>
        <p:txBody>
          <a:bodyPr/>
          <a:lstStyle/>
          <a:p>
            <a:pPr>
              <a:defRPr/>
            </a:pPr>
            <a:fld id="{34272D20-122B-45A8-A0EF-7D448713ED2D}" type="slidenum">
              <a:rPr lang="it-IT" smtClean="0"/>
              <a:pPr>
                <a:defRPr/>
              </a:pPr>
              <a:t>23</a:t>
            </a:fld>
            <a:endParaRPr lang="it-IT"/>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magin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143000" y="-1143000"/>
            <a:ext cx="6858000"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ella 2"/>
          <p:cNvGraphicFramePr>
            <a:graphicFrameLocks noGrp="1"/>
          </p:cNvGraphicFramePr>
          <p:nvPr/>
        </p:nvGraphicFramePr>
        <p:xfrm>
          <a:off x="6156325" y="44450"/>
          <a:ext cx="2808289" cy="6583365"/>
        </p:xfrm>
        <a:graphic>
          <a:graphicData uri="http://schemas.openxmlformats.org/drawingml/2006/table">
            <a:tbl>
              <a:tblPr/>
              <a:tblGrid>
                <a:gridCol w="586407"/>
                <a:gridCol w="1094145"/>
                <a:gridCol w="721038"/>
                <a:gridCol w="406699"/>
              </a:tblGrid>
              <a:tr h="351975">
                <a:tc>
                  <a:txBody>
                    <a:bodyPr/>
                    <a:lstStyle/>
                    <a:p>
                      <a:pPr algn="r">
                        <a:lnSpc>
                          <a:spcPct val="115000"/>
                        </a:lnSpc>
                        <a:spcAft>
                          <a:spcPts val="0"/>
                        </a:spcAft>
                      </a:pPr>
                      <a:r>
                        <a:rPr lang="it-IT" sz="800" dirty="0">
                          <a:latin typeface="Verdana"/>
                          <a:ea typeface="Times New Roman"/>
                          <a:cs typeface="Times New Roman"/>
                        </a:rPr>
                        <a:t>1</a:t>
                      </a:r>
                      <a:endParaRPr lang="it-IT" sz="1000" dirty="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nSpc>
                          <a:spcPct val="115000"/>
                        </a:lnSpc>
                        <a:spcAft>
                          <a:spcPts val="0"/>
                        </a:spcAft>
                      </a:pPr>
                      <a:r>
                        <a:rPr lang="it-IT" sz="800" b="1" u="sng">
                          <a:solidFill>
                            <a:srgbClr val="0000FF"/>
                          </a:solidFill>
                          <a:latin typeface="Verdana"/>
                          <a:ea typeface="Times New Roman"/>
                          <a:cs typeface="Times New Roman"/>
                          <a:hlinkClick r:id="rId4"/>
                        </a:rPr>
                        <a:t>Lombardia</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9.973.397</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16,4%</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r>
              <a:tr h="319562">
                <a:tc>
                  <a:txBody>
                    <a:bodyPr/>
                    <a:lstStyle/>
                    <a:p>
                      <a:pPr algn="r">
                        <a:lnSpc>
                          <a:spcPct val="115000"/>
                        </a:lnSpc>
                        <a:spcAft>
                          <a:spcPts val="0"/>
                        </a:spcAft>
                      </a:pPr>
                      <a:r>
                        <a:rPr lang="it-IT" sz="800">
                          <a:latin typeface="Verdana"/>
                          <a:ea typeface="Times New Roman"/>
                          <a:cs typeface="Times New Roman"/>
                        </a:rPr>
                        <a:t>2</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nSpc>
                          <a:spcPct val="115000"/>
                        </a:lnSpc>
                        <a:spcAft>
                          <a:spcPts val="0"/>
                        </a:spcAft>
                      </a:pPr>
                      <a:r>
                        <a:rPr lang="it-IT" sz="800" b="1" u="sng">
                          <a:solidFill>
                            <a:srgbClr val="0000FF"/>
                          </a:solidFill>
                          <a:latin typeface="Verdana"/>
                          <a:ea typeface="Times New Roman"/>
                          <a:cs typeface="Times New Roman"/>
                          <a:hlinkClick r:id="rId5"/>
                        </a:rPr>
                        <a:t>Lazio</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5.870.451</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9,7%</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r>
              <a:tr h="319562">
                <a:tc>
                  <a:txBody>
                    <a:bodyPr/>
                    <a:lstStyle/>
                    <a:p>
                      <a:pPr algn="r">
                        <a:lnSpc>
                          <a:spcPct val="115000"/>
                        </a:lnSpc>
                        <a:spcAft>
                          <a:spcPts val="0"/>
                        </a:spcAft>
                      </a:pPr>
                      <a:r>
                        <a:rPr lang="it-IT" sz="800">
                          <a:latin typeface="Verdana"/>
                          <a:ea typeface="Times New Roman"/>
                          <a:cs typeface="Times New Roman"/>
                        </a:rPr>
                        <a:t>3</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nSpc>
                          <a:spcPct val="115000"/>
                        </a:lnSpc>
                        <a:spcAft>
                          <a:spcPts val="0"/>
                        </a:spcAft>
                      </a:pPr>
                      <a:r>
                        <a:rPr lang="it-IT" sz="800" b="1" u="sng">
                          <a:solidFill>
                            <a:srgbClr val="0000FF"/>
                          </a:solidFill>
                          <a:latin typeface="Verdana"/>
                          <a:ea typeface="Times New Roman"/>
                          <a:cs typeface="Times New Roman"/>
                          <a:hlinkClick r:id="rId6"/>
                        </a:rPr>
                        <a:t>Campania</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5.869.965</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9,7%</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r>
              <a:tr h="319562">
                <a:tc>
                  <a:txBody>
                    <a:bodyPr/>
                    <a:lstStyle/>
                    <a:p>
                      <a:pPr algn="r">
                        <a:lnSpc>
                          <a:spcPct val="115000"/>
                        </a:lnSpc>
                        <a:spcAft>
                          <a:spcPts val="0"/>
                        </a:spcAft>
                      </a:pPr>
                      <a:r>
                        <a:rPr lang="it-IT" sz="800">
                          <a:latin typeface="Verdana"/>
                          <a:ea typeface="Times New Roman"/>
                          <a:cs typeface="Times New Roman"/>
                        </a:rPr>
                        <a:t>4</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nSpc>
                          <a:spcPct val="115000"/>
                        </a:lnSpc>
                        <a:spcAft>
                          <a:spcPts val="0"/>
                        </a:spcAft>
                      </a:pPr>
                      <a:r>
                        <a:rPr lang="it-IT" sz="800" b="1" u="sng">
                          <a:solidFill>
                            <a:srgbClr val="0000FF"/>
                          </a:solidFill>
                          <a:latin typeface="Verdana"/>
                          <a:ea typeface="Times New Roman"/>
                          <a:cs typeface="Times New Roman"/>
                          <a:hlinkClick r:id="rId7"/>
                        </a:rPr>
                        <a:t>Sicilia</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5.094.937</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8,4%</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r>
              <a:tr h="319562">
                <a:tc>
                  <a:txBody>
                    <a:bodyPr/>
                    <a:lstStyle/>
                    <a:p>
                      <a:pPr algn="r">
                        <a:lnSpc>
                          <a:spcPct val="115000"/>
                        </a:lnSpc>
                        <a:spcAft>
                          <a:spcPts val="0"/>
                        </a:spcAft>
                      </a:pPr>
                      <a:r>
                        <a:rPr lang="it-IT" sz="800">
                          <a:latin typeface="Verdana"/>
                          <a:ea typeface="Times New Roman"/>
                          <a:cs typeface="Times New Roman"/>
                        </a:rPr>
                        <a:t>5</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nSpc>
                          <a:spcPct val="115000"/>
                        </a:lnSpc>
                        <a:spcAft>
                          <a:spcPts val="0"/>
                        </a:spcAft>
                      </a:pPr>
                      <a:r>
                        <a:rPr lang="it-IT" sz="800" b="1" u="sng">
                          <a:solidFill>
                            <a:srgbClr val="0000FF"/>
                          </a:solidFill>
                          <a:latin typeface="Verdana"/>
                          <a:ea typeface="Times New Roman"/>
                          <a:cs typeface="Times New Roman"/>
                          <a:hlinkClick r:id="rId8"/>
                        </a:rPr>
                        <a:t>Veneto</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4.926.818</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8,1%</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r>
              <a:tr h="319562">
                <a:tc>
                  <a:txBody>
                    <a:bodyPr/>
                    <a:lstStyle/>
                    <a:p>
                      <a:pPr algn="r">
                        <a:lnSpc>
                          <a:spcPct val="115000"/>
                        </a:lnSpc>
                        <a:spcAft>
                          <a:spcPts val="0"/>
                        </a:spcAft>
                      </a:pPr>
                      <a:r>
                        <a:rPr lang="it-IT" sz="800">
                          <a:latin typeface="Verdana"/>
                          <a:ea typeface="Times New Roman"/>
                          <a:cs typeface="Times New Roman"/>
                        </a:rPr>
                        <a:t>6</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nSpc>
                          <a:spcPct val="115000"/>
                        </a:lnSpc>
                        <a:spcAft>
                          <a:spcPts val="0"/>
                        </a:spcAft>
                      </a:pPr>
                      <a:r>
                        <a:rPr lang="it-IT" sz="800" b="1" u="sng">
                          <a:solidFill>
                            <a:srgbClr val="0000FF"/>
                          </a:solidFill>
                          <a:latin typeface="Verdana"/>
                          <a:ea typeface="Times New Roman"/>
                          <a:cs typeface="Times New Roman"/>
                          <a:hlinkClick r:id="rId9"/>
                        </a:rPr>
                        <a:t>Emilia-Romagna</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4.446.354</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7,3%</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r>
              <a:tr h="319562">
                <a:tc>
                  <a:txBody>
                    <a:bodyPr/>
                    <a:lstStyle/>
                    <a:p>
                      <a:pPr algn="r">
                        <a:lnSpc>
                          <a:spcPct val="115000"/>
                        </a:lnSpc>
                        <a:spcAft>
                          <a:spcPts val="0"/>
                        </a:spcAft>
                      </a:pPr>
                      <a:r>
                        <a:rPr lang="it-IT" sz="800">
                          <a:latin typeface="Verdana"/>
                          <a:ea typeface="Times New Roman"/>
                          <a:cs typeface="Times New Roman"/>
                        </a:rPr>
                        <a:t>7</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nSpc>
                          <a:spcPct val="115000"/>
                        </a:lnSpc>
                        <a:spcAft>
                          <a:spcPts val="0"/>
                        </a:spcAft>
                      </a:pPr>
                      <a:r>
                        <a:rPr lang="it-IT" sz="800" b="1" u="sng">
                          <a:solidFill>
                            <a:srgbClr val="0000FF"/>
                          </a:solidFill>
                          <a:latin typeface="Verdana"/>
                          <a:ea typeface="Times New Roman"/>
                          <a:cs typeface="Times New Roman"/>
                          <a:hlinkClick r:id="rId10"/>
                        </a:rPr>
                        <a:t>Piemonte</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4.436.798</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7,3%</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r>
              <a:tr h="319562">
                <a:tc>
                  <a:txBody>
                    <a:bodyPr/>
                    <a:lstStyle/>
                    <a:p>
                      <a:pPr algn="r">
                        <a:lnSpc>
                          <a:spcPct val="115000"/>
                        </a:lnSpc>
                        <a:spcAft>
                          <a:spcPts val="0"/>
                        </a:spcAft>
                      </a:pPr>
                      <a:r>
                        <a:rPr lang="it-IT" sz="800">
                          <a:latin typeface="Verdana"/>
                          <a:ea typeface="Times New Roman"/>
                          <a:cs typeface="Times New Roman"/>
                        </a:rPr>
                        <a:t>8</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nSpc>
                          <a:spcPct val="115000"/>
                        </a:lnSpc>
                        <a:spcAft>
                          <a:spcPts val="0"/>
                        </a:spcAft>
                      </a:pPr>
                      <a:r>
                        <a:rPr lang="it-IT" sz="800" b="1" u="sng">
                          <a:solidFill>
                            <a:srgbClr val="0000FF"/>
                          </a:solidFill>
                          <a:latin typeface="Verdana"/>
                          <a:ea typeface="Times New Roman"/>
                          <a:cs typeface="Times New Roman"/>
                          <a:hlinkClick r:id="rId11"/>
                        </a:rPr>
                        <a:t>Puglia</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4.090.266</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6,7%</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r>
              <a:tr h="319562">
                <a:tc>
                  <a:txBody>
                    <a:bodyPr/>
                    <a:lstStyle/>
                    <a:p>
                      <a:pPr algn="r">
                        <a:lnSpc>
                          <a:spcPct val="115000"/>
                        </a:lnSpc>
                        <a:spcAft>
                          <a:spcPts val="0"/>
                        </a:spcAft>
                      </a:pPr>
                      <a:r>
                        <a:rPr lang="it-IT" sz="800">
                          <a:latin typeface="Verdana"/>
                          <a:ea typeface="Times New Roman"/>
                          <a:cs typeface="Times New Roman"/>
                        </a:rPr>
                        <a:t>9</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nSpc>
                          <a:spcPct val="115000"/>
                        </a:lnSpc>
                        <a:spcAft>
                          <a:spcPts val="0"/>
                        </a:spcAft>
                      </a:pPr>
                      <a:r>
                        <a:rPr lang="it-IT" sz="800" b="1" u="sng">
                          <a:solidFill>
                            <a:srgbClr val="0000FF"/>
                          </a:solidFill>
                          <a:latin typeface="Verdana"/>
                          <a:ea typeface="Times New Roman"/>
                          <a:cs typeface="Times New Roman"/>
                          <a:hlinkClick r:id="rId12"/>
                        </a:rPr>
                        <a:t>Toscana</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dirty="0">
                          <a:latin typeface="Verdana"/>
                          <a:ea typeface="Times New Roman"/>
                          <a:cs typeface="Times New Roman"/>
                        </a:rPr>
                        <a:t>3.750.511</a:t>
                      </a:r>
                      <a:endParaRPr lang="it-IT" sz="1000" dirty="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6,2%</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r>
              <a:tr h="319562">
                <a:tc>
                  <a:txBody>
                    <a:bodyPr/>
                    <a:lstStyle/>
                    <a:p>
                      <a:pPr algn="r">
                        <a:lnSpc>
                          <a:spcPct val="115000"/>
                        </a:lnSpc>
                        <a:spcAft>
                          <a:spcPts val="0"/>
                        </a:spcAft>
                      </a:pPr>
                      <a:r>
                        <a:rPr lang="it-IT" sz="800">
                          <a:latin typeface="Verdana"/>
                          <a:ea typeface="Times New Roman"/>
                          <a:cs typeface="Times New Roman"/>
                        </a:rPr>
                        <a:t>10</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nSpc>
                          <a:spcPct val="115000"/>
                        </a:lnSpc>
                        <a:spcAft>
                          <a:spcPts val="0"/>
                        </a:spcAft>
                      </a:pPr>
                      <a:r>
                        <a:rPr lang="it-IT" sz="800" b="1" u="sng">
                          <a:solidFill>
                            <a:srgbClr val="0000FF"/>
                          </a:solidFill>
                          <a:latin typeface="Verdana"/>
                          <a:ea typeface="Times New Roman"/>
                          <a:cs typeface="Times New Roman"/>
                          <a:hlinkClick r:id="rId13"/>
                        </a:rPr>
                        <a:t>Calabria</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1.980.533</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3,3%</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r>
              <a:tr h="319562">
                <a:tc>
                  <a:txBody>
                    <a:bodyPr/>
                    <a:lstStyle/>
                    <a:p>
                      <a:pPr algn="r">
                        <a:lnSpc>
                          <a:spcPct val="115000"/>
                        </a:lnSpc>
                        <a:spcAft>
                          <a:spcPts val="0"/>
                        </a:spcAft>
                      </a:pPr>
                      <a:r>
                        <a:rPr lang="it-IT" sz="800">
                          <a:latin typeface="Verdana"/>
                          <a:ea typeface="Times New Roman"/>
                          <a:cs typeface="Times New Roman"/>
                        </a:rPr>
                        <a:t>11</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nSpc>
                          <a:spcPct val="115000"/>
                        </a:lnSpc>
                        <a:spcAft>
                          <a:spcPts val="0"/>
                        </a:spcAft>
                      </a:pPr>
                      <a:r>
                        <a:rPr lang="it-IT" sz="800" b="1" u="sng">
                          <a:solidFill>
                            <a:srgbClr val="0000FF"/>
                          </a:solidFill>
                          <a:latin typeface="Verdana"/>
                          <a:ea typeface="Times New Roman"/>
                          <a:cs typeface="Times New Roman"/>
                          <a:hlinkClick r:id="rId14"/>
                        </a:rPr>
                        <a:t>Sardegna</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1.663.859</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dirty="0">
                          <a:latin typeface="Verdana"/>
                          <a:ea typeface="Times New Roman"/>
                          <a:cs typeface="Times New Roman"/>
                        </a:rPr>
                        <a:t>2,7%</a:t>
                      </a:r>
                      <a:endParaRPr lang="it-IT" sz="1000" dirty="0">
                        <a:latin typeface="Calibri"/>
                        <a:ea typeface="Calibri"/>
                        <a:cs typeface="Times New Roman"/>
                      </a:endParaRPr>
                    </a:p>
                  </a:txBody>
                  <a:tcPr marL="35775" marR="35775" marT="35776" marB="35776" anchor="ctr">
                    <a:lnL>
                      <a:noFill/>
                    </a:lnL>
                    <a:lnR>
                      <a:noFill/>
                    </a:lnR>
                    <a:lnT>
                      <a:noFill/>
                    </a:lnT>
                    <a:lnB>
                      <a:noFill/>
                    </a:lnB>
                    <a:solidFill>
                      <a:srgbClr val="FFFFFF"/>
                    </a:solidFill>
                  </a:tcPr>
                </a:tc>
              </a:tr>
              <a:tr h="319562">
                <a:tc>
                  <a:txBody>
                    <a:bodyPr/>
                    <a:lstStyle/>
                    <a:p>
                      <a:pPr algn="r">
                        <a:lnSpc>
                          <a:spcPct val="115000"/>
                        </a:lnSpc>
                        <a:spcAft>
                          <a:spcPts val="0"/>
                        </a:spcAft>
                      </a:pPr>
                      <a:r>
                        <a:rPr lang="it-IT" sz="800" dirty="0">
                          <a:latin typeface="Verdana"/>
                          <a:ea typeface="Times New Roman"/>
                          <a:cs typeface="Times New Roman"/>
                        </a:rPr>
                        <a:t>12</a:t>
                      </a:r>
                      <a:endParaRPr lang="it-IT" sz="1000" dirty="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nSpc>
                          <a:spcPct val="115000"/>
                        </a:lnSpc>
                        <a:spcAft>
                          <a:spcPts val="0"/>
                        </a:spcAft>
                      </a:pPr>
                      <a:r>
                        <a:rPr lang="it-IT" sz="800" b="1" u="sng">
                          <a:solidFill>
                            <a:srgbClr val="0000FF"/>
                          </a:solidFill>
                          <a:latin typeface="Verdana"/>
                          <a:ea typeface="Times New Roman"/>
                          <a:cs typeface="Times New Roman"/>
                          <a:hlinkClick r:id="rId15"/>
                        </a:rPr>
                        <a:t>Liguria</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1.591.939</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2,6%</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r>
              <a:tr h="319562">
                <a:tc>
                  <a:txBody>
                    <a:bodyPr/>
                    <a:lstStyle/>
                    <a:p>
                      <a:pPr algn="r">
                        <a:lnSpc>
                          <a:spcPct val="115000"/>
                        </a:lnSpc>
                        <a:spcAft>
                          <a:spcPts val="0"/>
                        </a:spcAft>
                      </a:pPr>
                      <a:r>
                        <a:rPr lang="it-IT" sz="800">
                          <a:latin typeface="Verdana"/>
                          <a:ea typeface="Times New Roman"/>
                          <a:cs typeface="Times New Roman"/>
                        </a:rPr>
                        <a:t>13</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nSpc>
                          <a:spcPct val="115000"/>
                        </a:lnSpc>
                        <a:spcAft>
                          <a:spcPts val="0"/>
                        </a:spcAft>
                      </a:pPr>
                      <a:r>
                        <a:rPr lang="it-IT" sz="800" b="1" u="sng" dirty="0">
                          <a:solidFill>
                            <a:srgbClr val="0000FF"/>
                          </a:solidFill>
                          <a:latin typeface="Verdana"/>
                          <a:ea typeface="Times New Roman"/>
                          <a:cs typeface="Times New Roman"/>
                          <a:hlinkClick r:id="rId16"/>
                        </a:rPr>
                        <a:t>Marche</a:t>
                      </a:r>
                      <a:endParaRPr lang="it-IT" sz="1000" dirty="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dirty="0">
                          <a:latin typeface="Verdana"/>
                          <a:ea typeface="Times New Roman"/>
                          <a:cs typeface="Times New Roman"/>
                        </a:rPr>
                        <a:t>1.553.138</a:t>
                      </a:r>
                      <a:endParaRPr lang="it-IT" sz="1000" dirty="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2,6%</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r>
              <a:tr h="319562">
                <a:tc>
                  <a:txBody>
                    <a:bodyPr/>
                    <a:lstStyle/>
                    <a:p>
                      <a:pPr algn="r">
                        <a:lnSpc>
                          <a:spcPct val="115000"/>
                        </a:lnSpc>
                        <a:spcAft>
                          <a:spcPts val="0"/>
                        </a:spcAft>
                      </a:pPr>
                      <a:r>
                        <a:rPr lang="it-IT" sz="800">
                          <a:latin typeface="Verdana"/>
                          <a:ea typeface="Times New Roman"/>
                          <a:cs typeface="Times New Roman"/>
                        </a:rPr>
                        <a:t>14</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nSpc>
                          <a:spcPct val="115000"/>
                        </a:lnSpc>
                        <a:spcAft>
                          <a:spcPts val="0"/>
                        </a:spcAft>
                      </a:pPr>
                      <a:r>
                        <a:rPr lang="it-IT" sz="800" b="1" u="sng">
                          <a:solidFill>
                            <a:srgbClr val="0000FF"/>
                          </a:solidFill>
                          <a:latin typeface="Verdana"/>
                          <a:ea typeface="Times New Roman"/>
                          <a:cs typeface="Times New Roman"/>
                          <a:hlinkClick r:id="rId17"/>
                        </a:rPr>
                        <a:t>Abruzzo</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1.333.939</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2,2%</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r>
              <a:tr h="446861">
                <a:tc>
                  <a:txBody>
                    <a:bodyPr/>
                    <a:lstStyle/>
                    <a:p>
                      <a:pPr algn="r">
                        <a:lnSpc>
                          <a:spcPct val="115000"/>
                        </a:lnSpc>
                        <a:spcAft>
                          <a:spcPts val="0"/>
                        </a:spcAft>
                      </a:pPr>
                      <a:r>
                        <a:rPr lang="it-IT" sz="800">
                          <a:latin typeface="Verdana"/>
                          <a:ea typeface="Times New Roman"/>
                          <a:cs typeface="Times New Roman"/>
                        </a:rPr>
                        <a:t>15</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nSpc>
                          <a:spcPct val="115000"/>
                        </a:lnSpc>
                        <a:spcAft>
                          <a:spcPts val="0"/>
                        </a:spcAft>
                      </a:pPr>
                      <a:r>
                        <a:rPr lang="it-IT" sz="800" b="1" u="sng">
                          <a:solidFill>
                            <a:srgbClr val="0000FF"/>
                          </a:solidFill>
                          <a:latin typeface="Verdana"/>
                          <a:ea typeface="Times New Roman"/>
                          <a:cs typeface="Times New Roman"/>
                          <a:hlinkClick r:id="rId18"/>
                        </a:rPr>
                        <a:t>Friuli-Venezia Giulia</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1.229.363</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2,0%</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r>
              <a:tr h="351975">
                <a:tc>
                  <a:txBody>
                    <a:bodyPr/>
                    <a:lstStyle/>
                    <a:p>
                      <a:pPr algn="r">
                        <a:lnSpc>
                          <a:spcPct val="115000"/>
                        </a:lnSpc>
                        <a:spcAft>
                          <a:spcPts val="0"/>
                        </a:spcAft>
                      </a:pPr>
                      <a:r>
                        <a:rPr lang="it-IT" sz="800">
                          <a:latin typeface="Verdana"/>
                          <a:ea typeface="Times New Roman"/>
                          <a:cs typeface="Times New Roman"/>
                        </a:rPr>
                        <a:t>16</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nSpc>
                          <a:spcPct val="115000"/>
                        </a:lnSpc>
                        <a:spcAft>
                          <a:spcPts val="0"/>
                        </a:spcAft>
                      </a:pPr>
                      <a:r>
                        <a:rPr lang="it-IT" sz="800" b="1" u="sng">
                          <a:solidFill>
                            <a:srgbClr val="0000FF"/>
                          </a:solidFill>
                          <a:latin typeface="Verdana"/>
                          <a:ea typeface="Times New Roman"/>
                          <a:cs typeface="Times New Roman"/>
                          <a:hlinkClick r:id="rId19"/>
                        </a:rPr>
                        <a:t>Trentino-Alto Adige</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1.051.951</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1,7%</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r>
              <a:tr h="319562">
                <a:tc>
                  <a:txBody>
                    <a:bodyPr/>
                    <a:lstStyle/>
                    <a:p>
                      <a:pPr algn="r">
                        <a:lnSpc>
                          <a:spcPct val="115000"/>
                        </a:lnSpc>
                        <a:spcAft>
                          <a:spcPts val="0"/>
                        </a:spcAft>
                      </a:pPr>
                      <a:r>
                        <a:rPr lang="it-IT" sz="800">
                          <a:latin typeface="Verdana"/>
                          <a:ea typeface="Times New Roman"/>
                          <a:cs typeface="Times New Roman"/>
                        </a:rPr>
                        <a:t>17</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nSpc>
                          <a:spcPct val="115000"/>
                        </a:lnSpc>
                        <a:spcAft>
                          <a:spcPts val="0"/>
                        </a:spcAft>
                      </a:pPr>
                      <a:r>
                        <a:rPr lang="it-IT" sz="800" b="1" u="sng">
                          <a:solidFill>
                            <a:srgbClr val="0000FF"/>
                          </a:solidFill>
                          <a:latin typeface="Verdana"/>
                          <a:ea typeface="Times New Roman"/>
                          <a:cs typeface="Times New Roman"/>
                          <a:hlinkClick r:id="rId20"/>
                        </a:rPr>
                        <a:t>Umbria</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896.742</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1,5%</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r>
              <a:tr h="319562">
                <a:tc>
                  <a:txBody>
                    <a:bodyPr/>
                    <a:lstStyle/>
                    <a:p>
                      <a:pPr algn="r">
                        <a:lnSpc>
                          <a:spcPct val="115000"/>
                        </a:lnSpc>
                        <a:spcAft>
                          <a:spcPts val="0"/>
                        </a:spcAft>
                      </a:pPr>
                      <a:r>
                        <a:rPr lang="it-IT" sz="800">
                          <a:latin typeface="Verdana"/>
                          <a:ea typeface="Times New Roman"/>
                          <a:cs typeface="Times New Roman"/>
                        </a:rPr>
                        <a:t>18</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nSpc>
                          <a:spcPct val="115000"/>
                        </a:lnSpc>
                        <a:spcAft>
                          <a:spcPts val="0"/>
                        </a:spcAft>
                      </a:pPr>
                      <a:r>
                        <a:rPr lang="it-IT" sz="800" b="1" u="sng">
                          <a:solidFill>
                            <a:srgbClr val="0000FF"/>
                          </a:solidFill>
                          <a:latin typeface="Verdana"/>
                          <a:ea typeface="Times New Roman"/>
                          <a:cs typeface="Times New Roman"/>
                          <a:hlinkClick r:id="rId21"/>
                        </a:rPr>
                        <a:t>Basilicata</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578.391</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1,0%</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r>
              <a:tr h="319562">
                <a:tc>
                  <a:txBody>
                    <a:bodyPr/>
                    <a:lstStyle/>
                    <a:p>
                      <a:pPr algn="r">
                        <a:lnSpc>
                          <a:spcPct val="115000"/>
                        </a:lnSpc>
                        <a:spcAft>
                          <a:spcPts val="0"/>
                        </a:spcAft>
                      </a:pPr>
                      <a:r>
                        <a:rPr lang="it-IT" sz="800">
                          <a:latin typeface="Verdana"/>
                          <a:ea typeface="Times New Roman"/>
                          <a:cs typeface="Times New Roman"/>
                        </a:rPr>
                        <a:t>19</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nSpc>
                          <a:spcPct val="115000"/>
                        </a:lnSpc>
                        <a:spcAft>
                          <a:spcPts val="0"/>
                        </a:spcAft>
                      </a:pPr>
                      <a:r>
                        <a:rPr lang="it-IT" sz="800" b="1" u="sng">
                          <a:solidFill>
                            <a:srgbClr val="0000FF"/>
                          </a:solidFill>
                          <a:latin typeface="Verdana"/>
                          <a:ea typeface="Times New Roman"/>
                          <a:cs typeface="Times New Roman"/>
                          <a:hlinkClick r:id="rId22"/>
                        </a:rPr>
                        <a:t>Molise</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314.725</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0,5%</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r>
              <a:tr h="319562">
                <a:tc>
                  <a:txBody>
                    <a:bodyPr/>
                    <a:lstStyle/>
                    <a:p>
                      <a:pPr algn="r">
                        <a:lnSpc>
                          <a:spcPct val="115000"/>
                        </a:lnSpc>
                        <a:spcAft>
                          <a:spcPts val="0"/>
                        </a:spcAft>
                      </a:pPr>
                      <a:r>
                        <a:rPr lang="it-IT" sz="800">
                          <a:latin typeface="Verdana"/>
                          <a:ea typeface="Times New Roman"/>
                          <a:cs typeface="Times New Roman"/>
                        </a:rPr>
                        <a:t>20</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nSpc>
                          <a:spcPct val="115000"/>
                        </a:lnSpc>
                        <a:spcAft>
                          <a:spcPts val="0"/>
                        </a:spcAft>
                      </a:pPr>
                      <a:r>
                        <a:rPr lang="it-IT" sz="800" b="1" u="sng">
                          <a:solidFill>
                            <a:srgbClr val="0000FF"/>
                          </a:solidFill>
                          <a:latin typeface="Verdana"/>
                          <a:ea typeface="Times New Roman"/>
                          <a:cs typeface="Times New Roman"/>
                          <a:hlinkClick r:id="rId23"/>
                        </a:rPr>
                        <a:t>Valle d'Aosta</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a:latin typeface="Verdana"/>
                          <a:ea typeface="Times New Roman"/>
                          <a:cs typeface="Times New Roman"/>
                        </a:rPr>
                        <a:t>128.591</a:t>
                      </a:r>
                      <a:endParaRPr lang="it-IT" sz="1000">
                        <a:latin typeface="Calibri"/>
                        <a:ea typeface="Calibri"/>
                        <a:cs typeface="Times New Roman"/>
                      </a:endParaRPr>
                    </a:p>
                  </a:txBody>
                  <a:tcPr marL="35775" marR="35775" marT="35776" marB="35776" anchor="ctr">
                    <a:lnL>
                      <a:noFill/>
                    </a:lnL>
                    <a:lnR>
                      <a:noFill/>
                    </a:lnR>
                    <a:lnT>
                      <a:noFill/>
                    </a:lnT>
                    <a:lnB>
                      <a:noFill/>
                    </a:lnB>
                    <a:solidFill>
                      <a:srgbClr val="FFFFFF"/>
                    </a:solidFill>
                  </a:tcPr>
                </a:tc>
                <a:tc>
                  <a:txBody>
                    <a:bodyPr/>
                    <a:lstStyle/>
                    <a:p>
                      <a:pPr algn="r">
                        <a:lnSpc>
                          <a:spcPct val="115000"/>
                        </a:lnSpc>
                        <a:spcAft>
                          <a:spcPts val="0"/>
                        </a:spcAft>
                      </a:pPr>
                      <a:r>
                        <a:rPr lang="it-IT" sz="800" dirty="0">
                          <a:latin typeface="Verdana"/>
                          <a:ea typeface="Times New Roman"/>
                          <a:cs typeface="Times New Roman"/>
                        </a:rPr>
                        <a:t>0,2%</a:t>
                      </a:r>
                      <a:endParaRPr lang="it-IT" sz="1000" dirty="0">
                        <a:latin typeface="Calibri"/>
                        <a:ea typeface="Calibri"/>
                        <a:cs typeface="Times New Roman"/>
                      </a:endParaRPr>
                    </a:p>
                  </a:txBody>
                  <a:tcPr marL="35775" marR="35775" marT="35776" marB="35776" anchor="ctr">
                    <a:lnL>
                      <a:noFill/>
                    </a:lnL>
                    <a:lnR>
                      <a:noFill/>
                    </a:lnR>
                    <a:lnT>
                      <a:noFill/>
                    </a:lnT>
                    <a:lnB>
                      <a:noFill/>
                    </a:lnB>
                    <a:solidFill>
                      <a:srgbClr val="FFFFFF"/>
                    </a:solidFill>
                  </a:tcPr>
                </a:tc>
              </a:tr>
            </a:tbl>
          </a:graphicData>
        </a:graphic>
      </p:graphicFrame>
      <p:sp>
        <p:nvSpPr>
          <p:cNvPr id="4" name="Segnaposto numero diapositiva 3"/>
          <p:cNvSpPr>
            <a:spLocks noGrp="1"/>
          </p:cNvSpPr>
          <p:nvPr>
            <p:ph type="sldNum" sz="quarter" idx="12"/>
          </p:nvPr>
        </p:nvSpPr>
        <p:spPr/>
        <p:txBody>
          <a:bodyPr/>
          <a:lstStyle/>
          <a:p>
            <a:pPr>
              <a:defRPr/>
            </a:pPr>
            <a:fld id="{78E7435F-0C46-4FDD-9583-0116EE7D5BFF}" type="slidenum">
              <a:rPr lang="it-IT" smtClean="0"/>
              <a:pPr>
                <a:defRPr/>
              </a:pPr>
              <a:t>24</a:t>
            </a:fld>
            <a:endParaRPr lang="it-IT"/>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ttangolo 1"/>
          <p:cNvSpPr>
            <a:spLocks noChangeArrowheads="1"/>
          </p:cNvSpPr>
          <p:nvPr/>
        </p:nvSpPr>
        <p:spPr bwMode="auto">
          <a:xfrm>
            <a:off x="4032250" y="5473700"/>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it-IT" altLang="it-IT" b="1" dirty="0" smtClean="0">
                <a:latin typeface="+mj-lt"/>
              </a:rPr>
              <a:t>Sanità, Lorenzin: "Intesa con Regioni sui tagli".</a:t>
            </a:r>
          </a:p>
        </p:txBody>
      </p:sp>
      <p:sp>
        <p:nvSpPr>
          <p:cNvPr id="26627" name="Rettangolo 2"/>
          <p:cNvSpPr>
            <a:spLocks noChangeArrowheads="1"/>
          </p:cNvSpPr>
          <p:nvPr/>
        </p:nvSpPr>
        <p:spPr bwMode="auto">
          <a:xfrm>
            <a:off x="211138" y="2492375"/>
            <a:ext cx="3635375"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it-IT" altLang="it-IT" b="1" dirty="0" smtClean="0">
                <a:latin typeface="+mj-lt"/>
              </a:rPr>
              <a:t>Farmaci innovativi. Ministro Lorenzin firma decreto per riparto del Fondo da 1 miliardo di euro</a:t>
            </a:r>
          </a:p>
          <a:p>
            <a:pPr eaLnBrk="1" hangingPunct="1">
              <a:defRPr/>
            </a:pPr>
            <a:r>
              <a:rPr lang="it-IT" altLang="it-IT" b="1" i="1" dirty="0" smtClean="0">
                <a:latin typeface="+mj-lt"/>
              </a:rPr>
              <a:t>Il decreto con le modalità di riparto per il 2015-2016 si perfezionerà con controfirma del Ministro dell'Economia e Finanze Pier Carlo </a:t>
            </a:r>
            <a:r>
              <a:rPr lang="it-IT" altLang="it-IT" b="1" i="1" dirty="0" err="1" smtClean="0">
                <a:latin typeface="+mj-lt"/>
              </a:rPr>
              <a:t>Padoan</a:t>
            </a:r>
            <a:r>
              <a:rPr lang="it-IT" altLang="it-IT" b="1" i="1" dirty="0" smtClean="0">
                <a:latin typeface="+mj-lt"/>
              </a:rPr>
              <a:t>. Il fondo concorre al rimborso in favore delle Regioni delle somme utilizzate per l’acquisto dei nuovi farmaci anti epatite C.</a:t>
            </a:r>
            <a:endParaRPr lang="it-IT" altLang="it-IT" b="1" dirty="0" smtClean="0">
              <a:latin typeface="+mj-lt"/>
            </a:endParaRPr>
          </a:p>
        </p:txBody>
      </p:sp>
      <p:sp>
        <p:nvSpPr>
          <p:cNvPr id="26628" name="Rettangolo 3"/>
          <p:cNvSpPr>
            <a:spLocks noChangeArrowheads="1"/>
          </p:cNvSpPr>
          <p:nvPr/>
        </p:nvSpPr>
        <p:spPr bwMode="auto">
          <a:xfrm>
            <a:off x="1331913" y="1336675"/>
            <a:ext cx="69119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it-IT" altLang="it-IT" b="1" dirty="0" smtClean="0">
                <a:latin typeface="+mj-lt"/>
              </a:rPr>
              <a:t>Fondo non autosufficienze. </a:t>
            </a:r>
          </a:p>
          <a:p>
            <a:pPr algn="ctr" eaLnBrk="1" hangingPunct="1">
              <a:defRPr/>
            </a:pPr>
            <a:r>
              <a:rPr lang="it-IT" altLang="it-IT" b="1" dirty="0" smtClean="0">
                <a:latin typeface="+mj-lt"/>
              </a:rPr>
              <a:t>Lorenzin firma decreto per riparto 400 milioni alle Regioni</a:t>
            </a:r>
          </a:p>
        </p:txBody>
      </p:sp>
      <p:pic>
        <p:nvPicPr>
          <p:cNvPr id="26629" name="Immagine 4" descr="http://amicimedlab.altervista.org/wp-content/uploads/2012/12/euro-immagine-tes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2492375"/>
            <a:ext cx="4608512"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egnaposto numero diapositiva 5"/>
          <p:cNvSpPr>
            <a:spLocks noGrp="1"/>
          </p:cNvSpPr>
          <p:nvPr>
            <p:ph type="sldNum" sz="quarter" idx="12"/>
          </p:nvPr>
        </p:nvSpPr>
        <p:spPr/>
        <p:txBody>
          <a:bodyPr/>
          <a:lstStyle/>
          <a:p>
            <a:pPr>
              <a:defRPr/>
            </a:pPr>
            <a:fld id="{0B2A6D8B-68BB-407F-9178-9F3AE075B4E0}" type="slidenum">
              <a:rPr lang="it-IT" smtClean="0"/>
              <a:pPr>
                <a:defRPr/>
              </a:pPr>
              <a:t>25</a:t>
            </a:fld>
            <a:endParaRPr lang="it-IT"/>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1557338"/>
            <a:ext cx="9029700"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CasellaDiTesto 2"/>
          <p:cNvSpPr txBox="1">
            <a:spLocks noChangeArrowheads="1"/>
          </p:cNvSpPr>
          <p:nvPr/>
        </p:nvSpPr>
        <p:spPr bwMode="auto">
          <a:xfrm>
            <a:off x="2124075" y="765175"/>
            <a:ext cx="48958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it-IT" altLang="it-IT" b="1">
                <a:solidFill>
                  <a:srgbClr val="FF0000"/>
                </a:solidFill>
                <a:latin typeface="Arial" charset="0"/>
              </a:rPr>
              <a:t>I Piani di rientro</a:t>
            </a:r>
          </a:p>
        </p:txBody>
      </p:sp>
      <p:pic>
        <p:nvPicPr>
          <p:cNvPr id="276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08725"/>
            <a:ext cx="44592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egnaposto numero diapositiva 4"/>
          <p:cNvSpPr>
            <a:spLocks noGrp="1"/>
          </p:cNvSpPr>
          <p:nvPr>
            <p:ph type="sldNum" sz="quarter" idx="12"/>
          </p:nvPr>
        </p:nvSpPr>
        <p:spPr/>
        <p:txBody>
          <a:bodyPr/>
          <a:lstStyle/>
          <a:p>
            <a:pPr>
              <a:defRPr/>
            </a:pPr>
            <a:fld id="{406858D9-033C-46E0-B5B9-5D79CB7CC417}" type="slidenum">
              <a:rPr lang="it-IT" smtClean="0"/>
              <a:pPr>
                <a:defRPr/>
              </a:pPr>
              <a:t>26</a:t>
            </a:fld>
            <a:endParaRPr lang="it-IT"/>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magine 1" descr="CORTE COSTITUZIONA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944563"/>
            <a:ext cx="471646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Immagine 4" descr="http://194.243.78.5/image/image_gallery?uuid=b91440da-0c33-493c-9226-ab065387987f&amp;groupId=10157&amp;t=14256741968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692150"/>
            <a:ext cx="115093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ttangolo 8"/>
          <p:cNvSpPr>
            <a:spLocks noChangeArrowheads="1"/>
          </p:cNvSpPr>
          <p:nvPr/>
        </p:nvSpPr>
        <p:spPr bwMode="auto">
          <a:xfrm>
            <a:off x="379413" y="2420938"/>
            <a:ext cx="57610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it-IT" altLang="it-IT" sz="1800" b="1">
                <a:solidFill>
                  <a:srgbClr val="000000"/>
                </a:solidFill>
                <a:ea typeface="Calibri" pitchFamily="34" charset="0"/>
                <a:cs typeface="Times New Roman" pitchFamily="18" charset="0"/>
              </a:rPr>
              <a:t>Sentenza  278/2014</a:t>
            </a:r>
            <a:endParaRPr lang="it-IT" altLang="it-IT" sz="900">
              <a:solidFill>
                <a:srgbClr val="000000"/>
              </a:solidFill>
              <a:latin typeface="Arial" charset="0"/>
              <a:ea typeface="Calibri" pitchFamily="34" charset="0"/>
              <a:cs typeface="Times New Roman" pitchFamily="18" charset="0"/>
            </a:endParaRPr>
          </a:p>
          <a:p>
            <a:pPr>
              <a:spcBef>
                <a:spcPct val="0"/>
              </a:spcBef>
              <a:buFontTx/>
              <a:buNone/>
            </a:pPr>
            <a:r>
              <a:rPr lang="it-IT" altLang="it-IT" sz="1800" b="1">
                <a:solidFill>
                  <a:srgbClr val="000000"/>
                </a:solidFill>
                <a:ea typeface="Calibri" pitchFamily="34" charset="0"/>
                <a:cs typeface="Times New Roman" pitchFamily="18" charset="0"/>
              </a:rPr>
              <a:t>Giudizio di legittimità costituzionale in via incidentale</a:t>
            </a:r>
            <a:endParaRPr lang="it-IT" altLang="it-IT" sz="900">
              <a:solidFill>
                <a:srgbClr val="000000"/>
              </a:solidFill>
              <a:latin typeface="Arial" charset="0"/>
              <a:ea typeface="Calibri" pitchFamily="34" charset="0"/>
              <a:cs typeface="Times New Roman" pitchFamily="18" charset="0"/>
            </a:endParaRPr>
          </a:p>
          <a:p>
            <a:pPr>
              <a:spcBef>
                <a:spcPct val="0"/>
              </a:spcBef>
              <a:buFontTx/>
              <a:buNone/>
            </a:pPr>
            <a:r>
              <a:rPr lang="it-IT" altLang="it-IT" sz="1800" b="1">
                <a:solidFill>
                  <a:srgbClr val="000000"/>
                </a:solidFill>
                <a:ea typeface="Calibri" pitchFamily="34" charset="0"/>
                <a:cs typeface="Times New Roman" pitchFamily="18" charset="0"/>
              </a:rPr>
              <a:t>Presidente : Criscuolo   Redattore : Mattarella</a:t>
            </a:r>
            <a:endParaRPr lang="it-IT" altLang="it-IT" sz="1800">
              <a:solidFill>
                <a:srgbClr val="000000"/>
              </a:solidFill>
              <a:latin typeface="Arial" charset="0"/>
              <a:ea typeface="Calibri" pitchFamily="34" charset="0"/>
              <a:cs typeface="Times New Roman" pitchFamily="18" charset="0"/>
            </a:endParaRPr>
          </a:p>
        </p:txBody>
      </p:sp>
      <p:sp>
        <p:nvSpPr>
          <p:cNvPr id="28677" name="Rettangolo 9"/>
          <p:cNvSpPr>
            <a:spLocks noChangeArrowheads="1"/>
          </p:cNvSpPr>
          <p:nvPr/>
        </p:nvSpPr>
        <p:spPr bwMode="auto">
          <a:xfrm>
            <a:off x="323850" y="3500438"/>
            <a:ext cx="8262938"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it-IT" altLang="it-IT" sz="1400" dirty="0" smtClean="0">
                <a:latin typeface="+mj-lt"/>
              </a:rPr>
              <a:t>Questa Corte, in riferimento all’art. 120, secondo comma, </a:t>
            </a:r>
            <a:r>
              <a:rPr lang="it-IT" altLang="it-IT" sz="1400" dirty="0" err="1" smtClean="0">
                <a:latin typeface="+mj-lt"/>
              </a:rPr>
              <a:t>Cost</a:t>
            </a:r>
            <a:r>
              <a:rPr lang="it-IT" altLang="it-IT" sz="1400" dirty="0" smtClean="0">
                <a:latin typeface="+mj-lt"/>
              </a:rPr>
              <a:t>., ha affermato in più pronunce, che la nomina di un commissario ad acta per l’attuazione del piano di rientro dal disavanzo sanitario, previamente concordato tra lo Stato e la Regione interessata, «sopraggiunge all’esito di una </a:t>
            </a:r>
            <a:r>
              <a:rPr lang="it-IT" altLang="it-IT" sz="1400" b="1" i="1" dirty="0" smtClean="0">
                <a:solidFill>
                  <a:srgbClr val="FF0000"/>
                </a:solidFill>
                <a:latin typeface="+mj-lt"/>
              </a:rPr>
              <a:t>persistente inerzia degli organi regionali</a:t>
            </a:r>
            <a:r>
              <a:rPr lang="it-IT" altLang="it-IT" sz="1400" dirty="0" smtClean="0">
                <a:solidFill>
                  <a:srgbClr val="FF0000"/>
                </a:solidFill>
                <a:latin typeface="+mj-lt"/>
              </a:rPr>
              <a:t>, </a:t>
            </a:r>
            <a:r>
              <a:rPr lang="it-IT" altLang="it-IT" sz="1400" dirty="0" smtClean="0">
                <a:latin typeface="+mj-lt"/>
              </a:rPr>
              <a:t>essendosi questi ultimi sottratti ad un’attività che pure è imposta dalle esigenze della finanza pubblica». Detta attività è volta a soddisfare «la necessità di assicurare </a:t>
            </a:r>
            <a:r>
              <a:rPr lang="it-IT" altLang="it-IT" sz="1400" b="1" dirty="0" smtClean="0">
                <a:solidFill>
                  <a:srgbClr val="FF0000"/>
                </a:solidFill>
                <a:latin typeface="+mj-lt"/>
              </a:rPr>
              <a:t>la tutela dell’unità economica della Repubblica, oltre che dei livelli essenziali </a:t>
            </a:r>
            <a:r>
              <a:rPr lang="it-IT" altLang="it-IT" sz="1400" dirty="0" smtClean="0">
                <a:latin typeface="+mj-lt"/>
              </a:rPr>
              <a:t>delle prestazioni concernenti un diritto fondamentale (art. 32 </a:t>
            </a:r>
            <a:r>
              <a:rPr lang="it-IT" altLang="it-IT" sz="1400" dirty="0" err="1" smtClean="0">
                <a:latin typeface="+mj-lt"/>
              </a:rPr>
              <a:t>Cost</a:t>
            </a:r>
            <a:r>
              <a:rPr lang="it-IT" altLang="it-IT" sz="1400" dirty="0" smtClean="0">
                <a:latin typeface="+mj-lt"/>
              </a:rPr>
              <a:t>.) qual è quello alla salute» (tra le tante, sentenze n. 104 e n. 28 del 2013, n. 78 del 2011 e n. 193 del 2007). In questo quadro, è stato affermato che «le funzioni amministrative del commissario, ovviamente fino all’esaurimento dei suoi compiti di attuazione del piano di rientro, devono essere poste al riparo da ogni interferenza degli organi regionali, senza che possa essere evocato il rischio di fare di esso l’unico soggetto cui spetti di provvedere per il superamento della situazione di emergenza sanitaria in ambito regionale» (sentenza n. 78 del 2011 e, nello stesso senso, sentenza n. 104 del 2013).</a:t>
            </a:r>
          </a:p>
        </p:txBody>
      </p:sp>
      <p:sp>
        <p:nvSpPr>
          <p:cNvPr id="6" name="Segnaposto numero diapositiva 5"/>
          <p:cNvSpPr>
            <a:spLocks noGrp="1"/>
          </p:cNvSpPr>
          <p:nvPr>
            <p:ph type="sldNum" sz="quarter" idx="12"/>
          </p:nvPr>
        </p:nvSpPr>
        <p:spPr/>
        <p:txBody>
          <a:bodyPr/>
          <a:lstStyle/>
          <a:p>
            <a:pPr>
              <a:defRPr/>
            </a:pPr>
            <a:fld id="{73C92948-C772-4DCD-B7A2-0E636F6E4D14}" type="slidenum">
              <a:rPr lang="it-IT" smtClean="0"/>
              <a:pPr>
                <a:defRPr/>
              </a:pPr>
              <a:t>27</a:t>
            </a:fld>
            <a:endParaRPr lang="it-IT"/>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333375"/>
            <a:ext cx="626427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4005263"/>
            <a:ext cx="4237038"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Immagin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2924175"/>
            <a:ext cx="43926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egnaposto numero diapositiva 4"/>
          <p:cNvSpPr>
            <a:spLocks noGrp="1"/>
          </p:cNvSpPr>
          <p:nvPr>
            <p:ph type="sldNum" sz="quarter" idx="12"/>
          </p:nvPr>
        </p:nvSpPr>
        <p:spPr/>
        <p:txBody>
          <a:bodyPr/>
          <a:lstStyle/>
          <a:p>
            <a:pPr>
              <a:defRPr/>
            </a:pPr>
            <a:fld id="{5B23F6F8-0FBF-4D32-BD89-E2E9A37D8B2C}" type="slidenum">
              <a:rPr lang="it-IT" smtClean="0"/>
              <a:pPr>
                <a:defRPr/>
              </a:pPr>
              <a:t>28</a:t>
            </a:fld>
            <a:endParaRPr lang="it-IT"/>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692150"/>
            <a:ext cx="902017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636838"/>
            <a:ext cx="741680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egnaposto numero diapositiva 3"/>
          <p:cNvSpPr>
            <a:spLocks noGrp="1"/>
          </p:cNvSpPr>
          <p:nvPr>
            <p:ph type="sldNum" sz="quarter" idx="12"/>
          </p:nvPr>
        </p:nvSpPr>
        <p:spPr/>
        <p:txBody>
          <a:bodyPr/>
          <a:lstStyle/>
          <a:p>
            <a:pPr>
              <a:defRPr/>
            </a:pPr>
            <a:fld id="{981E4AC7-6B92-433F-845E-ABC8CCE08FC5}" type="slidenum">
              <a:rPr lang="it-IT" smtClean="0"/>
              <a:pPr>
                <a:defRPr/>
              </a:pPr>
              <a:t>29</a:t>
            </a:fld>
            <a:endParaRPr lang="it-IT"/>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Segnaposto contenuto 3" descr="http://www.magix-website.com/mppw09/10/722/79F3ACE0D2C011DE8952847074866A68.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179388" y="260350"/>
            <a:ext cx="4392612" cy="3889375"/>
          </a:xfrm>
        </p:spPr>
      </p:pic>
      <p:sp>
        <p:nvSpPr>
          <p:cNvPr id="4099" name="CasellaDiTesto 4"/>
          <p:cNvSpPr txBox="1">
            <a:spLocks noChangeArrowheads="1"/>
          </p:cNvSpPr>
          <p:nvPr/>
        </p:nvSpPr>
        <p:spPr bwMode="auto">
          <a:xfrm rot="10800000" flipV="1">
            <a:off x="323850" y="4179888"/>
            <a:ext cx="87122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it-IT" altLang="it-IT" sz="2800"/>
              <a:t>Il nostro convegno è ospitato in questa splendida sala in un complesso la cui prima pietra fu posta nel 1200 e che già nel 1500 aveva l’aspetto attuale.</a:t>
            </a:r>
          </a:p>
          <a:p>
            <a:pPr eaLnBrk="1" hangingPunct="1">
              <a:spcBef>
                <a:spcPct val="0"/>
              </a:spcBef>
              <a:buFontTx/>
              <a:buNone/>
            </a:pPr>
            <a:r>
              <a:rPr lang="it-IT" altLang="it-IT" sz="2800"/>
              <a:t>L’ambientazione suggestiva e storica ci invita a qualche cenno su quello che è stata la sanità al sud nel corso dei secoli</a:t>
            </a:r>
          </a:p>
        </p:txBody>
      </p:sp>
      <p:sp>
        <p:nvSpPr>
          <p:cNvPr id="5" name="Segnaposto numero diapositiva 4"/>
          <p:cNvSpPr>
            <a:spLocks noGrp="1"/>
          </p:cNvSpPr>
          <p:nvPr>
            <p:ph type="sldNum" sz="quarter" idx="12"/>
          </p:nvPr>
        </p:nvSpPr>
        <p:spPr/>
        <p:txBody>
          <a:bodyPr/>
          <a:lstStyle/>
          <a:p>
            <a:pPr>
              <a:defRPr/>
            </a:pPr>
            <a:fld id="{CFC008C0-F30F-4317-9198-FAA468815714}" type="slidenum">
              <a:rPr lang="it-IT" smtClean="0"/>
              <a:pPr>
                <a:defRPr/>
              </a:pPr>
              <a:t>3</a:t>
            </a:fld>
            <a:endParaRPr lang="it-IT"/>
          </a:p>
        </p:txBody>
      </p:sp>
      <p:pic>
        <p:nvPicPr>
          <p:cNvPr id="4101" name="Immagine 5" descr="http://www.magix-website.com/mpfw05/10/73B/FEDEA5E0BF6511DE8C50CF5DC1756C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273050"/>
            <a:ext cx="403542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magine 2" descr="http://www.anaao.it/public/maxi/logoxsito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404813"/>
            <a:ext cx="259238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4500563"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213100"/>
            <a:ext cx="45720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egnaposto numero diapositiva 4"/>
          <p:cNvSpPr>
            <a:spLocks noGrp="1"/>
          </p:cNvSpPr>
          <p:nvPr>
            <p:ph type="sldNum" sz="quarter" idx="12"/>
          </p:nvPr>
        </p:nvSpPr>
        <p:spPr/>
        <p:txBody>
          <a:bodyPr/>
          <a:lstStyle/>
          <a:p>
            <a:pPr>
              <a:defRPr/>
            </a:pPr>
            <a:fld id="{E4E33909-39AF-4529-991C-DBE6EE97D77E}" type="slidenum">
              <a:rPr lang="it-IT" smtClean="0"/>
              <a:pPr>
                <a:defRPr/>
              </a:pPr>
              <a:t>30</a:t>
            </a:fld>
            <a:endParaRPr lang="it-IT"/>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magine 5" descr="http://i.ytimg.com/vi/UkKDvh9VwOI/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836613"/>
            <a:ext cx="5122862"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692150"/>
            <a:ext cx="2124075"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ttangolo 3"/>
          <p:cNvSpPr>
            <a:spLocks noChangeArrowheads="1"/>
          </p:cNvSpPr>
          <p:nvPr/>
        </p:nvSpPr>
        <p:spPr bwMode="auto">
          <a:xfrm>
            <a:off x="179388" y="4149725"/>
            <a:ext cx="878522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it-IT" altLang="it-IT" sz="1800" i="1">
                <a:latin typeface="Arial" charset="0"/>
              </a:rPr>
              <a:t>28 luglio 2015 </a:t>
            </a:r>
          </a:p>
          <a:p>
            <a:pPr algn="ctr" eaLnBrk="1" hangingPunct="1">
              <a:spcBef>
                <a:spcPct val="0"/>
              </a:spcBef>
              <a:buFontTx/>
              <a:buNone/>
            </a:pPr>
            <a:r>
              <a:rPr lang="it-IT" altLang="it-IT" sz="1800" b="1">
                <a:latin typeface="Arial" charset="0"/>
              </a:rPr>
              <a:t>NO ALLA MORTE DELLA SANITA’ PUBBLICA</a:t>
            </a:r>
            <a:br>
              <a:rPr lang="it-IT" altLang="it-IT" sz="1800" b="1">
                <a:latin typeface="Arial" charset="0"/>
              </a:rPr>
            </a:br>
            <a:r>
              <a:rPr lang="it-IT" altLang="it-IT" sz="1800" b="1">
                <a:latin typeface="Arial" charset="0"/>
              </a:rPr>
              <a:t>MOBILITAZIONE UNITARIA PER IL RILANCIO </a:t>
            </a:r>
          </a:p>
          <a:p>
            <a:pPr algn="ctr" eaLnBrk="1" hangingPunct="1">
              <a:spcBef>
                <a:spcPct val="0"/>
              </a:spcBef>
              <a:buFontTx/>
              <a:buNone/>
            </a:pPr>
            <a:r>
              <a:rPr lang="it-IT" altLang="it-IT" sz="1800" b="1">
                <a:latin typeface="Arial" charset="0"/>
              </a:rPr>
              <a:t>DEL SERVIZIO SANITARIO NAZIONALE.  </a:t>
            </a:r>
          </a:p>
          <a:p>
            <a:pPr algn="ctr" eaLnBrk="1" hangingPunct="1">
              <a:spcBef>
                <a:spcPct val="0"/>
              </a:spcBef>
              <a:buFontTx/>
              <a:buNone/>
            </a:pPr>
            <a:r>
              <a:rPr lang="it-IT" altLang="it-IT" sz="1800" b="1" i="1">
                <a:latin typeface="Arial" charset="0"/>
              </a:rPr>
              <a:t>Comunicato stampa ANAAO ASSOMED</a:t>
            </a:r>
          </a:p>
        </p:txBody>
      </p:sp>
      <p:sp>
        <p:nvSpPr>
          <p:cNvPr id="5" name="Segnaposto numero diapositiva 4"/>
          <p:cNvSpPr>
            <a:spLocks noGrp="1"/>
          </p:cNvSpPr>
          <p:nvPr>
            <p:ph type="sldNum" sz="quarter" idx="12"/>
          </p:nvPr>
        </p:nvSpPr>
        <p:spPr/>
        <p:txBody>
          <a:bodyPr/>
          <a:lstStyle/>
          <a:p>
            <a:pPr>
              <a:defRPr/>
            </a:pPr>
            <a:fld id="{16A9F507-B08E-4359-A727-5916E76E9CB8}" type="slidenum">
              <a:rPr lang="it-IT" smtClean="0"/>
              <a:pPr>
                <a:defRPr/>
              </a:pPr>
              <a:t>31</a:t>
            </a:fld>
            <a:endParaRPr lang="it-IT"/>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8313" y="1700213"/>
            <a:ext cx="4103687" cy="3673475"/>
          </a:xfrm>
          <a:noFill/>
        </p:spPr>
      </p:pic>
      <p:sp>
        <p:nvSpPr>
          <p:cNvPr id="6" name="Segnaposto numero diapositiva 5"/>
          <p:cNvSpPr>
            <a:spLocks noGrp="1"/>
          </p:cNvSpPr>
          <p:nvPr>
            <p:ph type="sldNum" sz="quarter" idx="12"/>
          </p:nvPr>
        </p:nvSpPr>
        <p:spPr/>
        <p:txBody>
          <a:bodyPr/>
          <a:lstStyle/>
          <a:p>
            <a:pPr>
              <a:defRPr/>
            </a:pPr>
            <a:fld id="{0CDC52FC-D339-4AD4-8A26-7FE4ECD28543}" type="slidenum">
              <a:rPr lang="it-IT" smtClean="0"/>
              <a:pPr>
                <a:defRPr/>
              </a:pPr>
              <a:t>32</a:t>
            </a:fld>
            <a:endParaRPr lang="it-IT"/>
          </a:p>
        </p:txBody>
      </p:sp>
      <p:sp>
        <p:nvSpPr>
          <p:cNvPr id="7" name="Fumetto 3 6"/>
          <p:cNvSpPr/>
          <p:nvPr/>
        </p:nvSpPr>
        <p:spPr>
          <a:xfrm>
            <a:off x="4716463" y="1196975"/>
            <a:ext cx="4248150" cy="1871663"/>
          </a:xfrm>
          <a:prstGeom prst="wedgeEllipseCallout">
            <a:avLst>
              <a:gd name="adj1" fmla="val -46819"/>
              <a:gd name="adj2" fmla="val 62314"/>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3200" dirty="0">
                <a:solidFill>
                  <a:srgbClr val="C00000"/>
                </a:solidFill>
                <a:latin typeface="Bodoni MT Black" pitchFamily="18" charset="0"/>
              </a:rPr>
              <a:t>Assetti </a:t>
            </a:r>
            <a:r>
              <a:rPr lang="it-IT" sz="3200" dirty="0">
                <a:solidFill>
                  <a:srgbClr val="C00000"/>
                </a:solidFill>
                <a:latin typeface="Bodoni MT Black" pitchFamily="18" charset="0"/>
              </a:rPr>
              <a:t>Organizzativi</a:t>
            </a:r>
            <a:endParaRPr lang="it-IT" sz="3200" dirty="0">
              <a:solidFill>
                <a:srgbClr val="C00000"/>
              </a:solidFill>
              <a:latin typeface="Bodoni MT Black" pitchFamily="18"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egnaposto contenuto 2"/>
          <p:cNvSpPr>
            <a:spLocks noGrp="1"/>
          </p:cNvSpPr>
          <p:nvPr>
            <p:ph idx="1"/>
          </p:nvPr>
        </p:nvSpPr>
        <p:spPr>
          <a:xfrm>
            <a:off x="457200" y="1600200"/>
            <a:ext cx="8229600" cy="4852988"/>
          </a:xfrm>
        </p:spPr>
        <p:txBody>
          <a:bodyPr/>
          <a:lstStyle/>
          <a:p>
            <a:pPr>
              <a:defRPr/>
            </a:pPr>
            <a:r>
              <a:rPr lang="it-IT" altLang="it-IT" sz="2400" dirty="0" smtClean="0">
                <a:latin typeface="+mj-lt"/>
              </a:rPr>
              <a:t>LEA: attività, servizi e prestazioni che il nostro Servizio sanitario garantisce a tutti</a:t>
            </a:r>
          </a:p>
          <a:p>
            <a:pPr>
              <a:defRPr/>
            </a:pPr>
            <a:r>
              <a:rPr lang="it-IT" altLang="it-IT" sz="1800" b="1" dirty="0" smtClean="0">
                <a:solidFill>
                  <a:srgbClr val="FF0000"/>
                </a:solidFill>
                <a:latin typeface="+mj-lt"/>
              </a:rPr>
              <a:t>I Livelli essenziali di assistenza (Lea) sono costituiti dall’insieme delle attività, dei servizi e delle prestazioni che il Servizio sanitario nazionale (</a:t>
            </a:r>
            <a:r>
              <a:rPr lang="it-IT" altLang="it-IT" sz="1800" b="1" dirty="0" err="1" smtClean="0">
                <a:solidFill>
                  <a:srgbClr val="FF0000"/>
                </a:solidFill>
                <a:latin typeface="+mj-lt"/>
              </a:rPr>
              <a:t>Ssn</a:t>
            </a:r>
            <a:r>
              <a:rPr lang="it-IT" altLang="it-IT" sz="1800" b="1" dirty="0" smtClean="0">
                <a:solidFill>
                  <a:srgbClr val="FF0000"/>
                </a:solidFill>
                <a:latin typeface="+mj-lt"/>
              </a:rPr>
              <a:t>) eroga a tutti i cittadini gratuitamente o con il pagamento di un ticket, indipendentemente dal reddito e dal luogo di residenza.</a:t>
            </a:r>
          </a:p>
          <a:p>
            <a:pPr>
              <a:defRPr/>
            </a:pPr>
            <a:r>
              <a:rPr lang="it-IT" altLang="it-IT" sz="1800" dirty="0" smtClean="0">
                <a:latin typeface="+mj-lt"/>
              </a:rPr>
              <a:t>Fino a quando i Lea rimarranno alla base del nostro sistema sanitario, </a:t>
            </a:r>
            <a:r>
              <a:rPr lang="it-IT" altLang="it-IT" sz="1800" b="1" dirty="0" smtClean="0">
                <a:solidFill>
                  <a:srgbClr val="FF0000"/>
                </a:solidFill>
                <a:latin typeface="+mj-lt"/>
              </a:rPr>
              <a:t>nessuno potrà essere escluso dalle cure perché troppo anziano o bisognoso di prestazioni troppo costose, perché dedito a comportamenti nocivi alla salute, troppo povero o, paradossalmente, troppo ricco</a:t>
            </a:r>
            <a:r>
              <a:rPr lang="it-IT" altLang="it-IT" sz="1800" dirty="0" smtClean="0">
                <a:latin typeface="+mj-lt"/>
              </a:rPr>
              <a:t>: un reddito elevato può, al limite, giustificare la corresponsione di un ticket, ma non l’esclusione dal diritto all’assistenza.</a:t>
            </a:r>
          </a:p>
          <a:p>
            <a:pPr>
              <a:defRPr/>
            </a:pPr>
            <a:r>
              <a:rPr lang="it-IT" altLang="it-IT" sz="1800" dirty="0" smtClean="0">
                <a:latin typeface="+mj-lt"/>
              </a:rPr>
              <a:t>Oltre all’art. 32 della Costituzione (La Repubblica tutela la salute come fondamentale diritto dell'individuo e interesse della collettività, e garantisce cure gratuite agli indigenti), è la legge di istituzione del </a:t>
            </a:r>
            <a:r>
              <a:rPr lang="it-IT" altLang="it-IT" sz="1800" dirty="0" err="1" smtClean="0">
                <a:latin typeface="+mj-lt"/>
              </a:rPr>
              <a:t>Ssn</a:t>
            </a:r>
            <a:r>
              <a:rPr lang="it-IT" altLang="it-IT" sz="1800" dirty="0" smtClean="0">
                <a:latin typeface="+mj-lt"/>
              </a:rPr>
              <a:t> del 1978 a introdurre per la prima volta il concetto di “livelli di prestazioni sanitarie che devono essere garantiti a tutti i cittadini”, concetto ribadito e rafforzato nelle successive riforme.</a:t>
            </a:r>
          </a:p>
          <a:p>
            <a:pPr>
              <a:defRPr/>
            </a:pPr>
            <a:endParaRPr lang="it-IT" altLang="it-IT" dirty="0" smtClean="0">
              <a:latin typeface="+mj-lt"/>
            </a:endParaRPr>
          </a:p>
        </p:txBody>
      </p:sp>
      <p:sp>
        <p:nvSpPr>
          <p:cNvPr id="5" name="Segnaposto numero diapositiva 4"/>
          <p:cNvSpPr>
            <a:spLocks noGrp="1"/>
          </p:cNvSpPr>
          <p:nvPr>
            <p:ph type="sldNum" sz="quarter" idx="12"/>
          </p:nvPr>
        </p:nvSpPr>
        <p:spPr/>
        <p:txBody>
          <a:bodyPr/>
          <a:lstStyle/>
          <a:p>
            <a:pPr>
              <a:defRPr/>
            </a:pPr>
            <a:fld id="{9F60F3FF-6B05-40EE-A6B2-F80292CC8949}" type="slidenum">
              <a:rPr lang="it-IT" smtClean="0"/>
              <a:pPr>
                <a:defRPr/>
              </a:pPr>
              <a:t>33</a:t>
            </a:fld>
            <a:endParaRPr lang="it-IT"/>
          </a:p>
        </p:txBody>
      </p:sp>
      <p:pic>
        <p:nvPicPr>
          <p:cNvPr id="34820" name="Picture 7" descr="http://www.conftecnici.eu/sites/default/files/File/u21/27logo%20ministero%20della%20salut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260350"/>
            <a:ext cx="51435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908050"/>
            <a:ext cx="7058025"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Immagin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5084763"/>
            <a:ext cx="727233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egnaposto numero diapositiva 3"/>
          <p:cNvSpPr>
            <a:spLocks noGrp="1"/>
          </p:cNvSpPr>
          <p:nvPr>
            <p:ph type="sldNum" sz="quarter" idx="12"/>
          </p:nvPr>
        </p:nvSpPr>
        <p:spPr/>
        <p:txBody>
          <a:bodyPr/>
          <a:lstStyle/>
          <a:p>
            <a:pPr>
              <a:defRPr/>
            </a:pPr>
            <a:fld id="{39682A74-D352-4DA4-A772-2A84FDD5429B}" type="slidenum">
              <a:rPr lang="it-IT" smtClean="0"/>
              <a:pPr>
                <a:defRPr/>
              </a:pPr>
              <a:t>34</a:t>
            </a:fld>
            <a:endParaRPr lang="it-IT"/>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557338"/>
            <a:ext cx="698500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Immagine 2" descr="Logo istat.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549275"/>
            <a:ext cx="180022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egnaposto numero diapositiva 3"/>
          <p:cNvSpPr>
            <a:spLocks noGrp="1"/>
          </p:cNvSpPr>
          <p:nvPr>
            <p:ph type="sldNum" sz="quarter" idx="12"/>
          </p:nvPr>
        </p:nvSpPr>
        <p:spPr/>
        <p:txBody>
          <a:bodyPr/>
          <a:lstStyle/>
          <a:p>
            <a:pPr>
              <a:defRPr/>
            </a:pPr>
            <a:fld id="{9198BB13-5BFE-402C-A2D5-8CE180356D45}" type="slidenum">
              <a:rPr lang="it-IT" smtClean="0"/>
              <a:pPr>
                <a:defRPr/>
              </a:pPr>
              <a:t>35</a:t>
            </a:fld>
            <a:endParaRPr lang="it-IT"/>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5300663"/>
            <a:ext cx="2952750"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ccia a destra 4"/>
          <p:cNvSpPr/>
          <p:nvPr/>
        </p:nvSpPr>
        <p:spPr>
          <a:xfrm>
            <a:off x="4932363" y="6092825"/>
            <a:ext cx="1223962"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6" name="Segnaposto numero diapositiva 5"/>
          <p:cNvSpPr>
            <a:spLocks noGrp="1"/>
          </p:cNvSpPr>
          <p:nvPr>
            <p:ph type="sldNum" sz="quarter" idx="12"/>
          </p:nvPr>
        </p:nvSpPr>
        <p:spPr/>
        <p:txBody>
          <a:bodyPr/>
          <a:lstStyle/>
          <a:p>
            <a:pPr>
              <a:defRPr/>
            </a:pPr>
            <a:fld id="{B85A6A8C-4410-4892-A96E-879C305CF2A3}" type="slidenum">
              <a:rPr lang="it-IT" smtClean="0"/>
              <a:pPr>
                <a:defRPr/>
              </a:pPr>
              <a:t>36</a:t>
            </a:fld>
            <a:endParaRPr lang="it-IT"/>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numero diapositiva 2"/>
          <p:cNvSpPr>
            <a:spLocks noGrp="1"/>
          </p:cNvSpPr>
          <p:nvPr>
            <p:ph type="sldNum" sz="quarter" idx="12"/>
          </p:nvPr>
        </p:nvSpPr>
        <p:spPr/>
        <p:txBody>
          <a:bodyPr/>
          <a:lstStyle/>
          <a:p>
            <a:pPr>
              <a:defRPr/>
            </a:pPr>
            <a:fld id="{A0692621-3D42-4B69-8EAB-E25C99B146D0}" type="slidenum">
              <a:rPr lang="it-IT" smtClean="0"/>
              <a:pPr>
                <a:defRPr/>
              </a:pPr>
              <a:t>37</a:t>
            </a:fld>
            <a:endParaRPr lang="it-IT"/>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 y="857250"/>
            <a:ext cx="72961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numero diapositiva 2"/>
          <p:cNvSpPr>
            <a:spLocks noGrp="1"/>
          </p:cNvSpPr>
          <p:nvPr>
            <p:ph type="sldNum" sz="quarter" idx="12"/>
          </p:nvPr>
        </p:nvSpPr>
        <p:spPr/>
        <p:txBody>
          <a:bodyPr/>
          <a:lstStyle/>
          <a:p>
            <a:pPr>
              <a:defRPr/>
            </a:pPr>
            <a:fld id="{8C44A683-A3C7-422C-A977-7A1B697DFBE8}" type="slidenum">
              <a:rPr lang="it-IT" smtClean="0"/>
              <a:pPr>
                <a:defRPr/>
              </a:pPr>
              <a:t>38</a:t>
            </a:fld>
            <a:endParaRPr lang="it-IT"/>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numero diapositiva 2"/>
          <p:cNvSpPr>
            <a:spLocks noGrp="1"/>
          </p:cNvSpPr>
          <p:nvPr>
            <p:ph type="sldNum" sz="quarter" idx="12"/>
          </p:nvPr>
        </p:nvSpPr>
        <p:spPr/>
        <p:txBody>
          <a:bodyPr/>
          <a:lstStyle/>
          <a:p>
            <a:pPr>
              <a:defRPr/>
            </a:pPr>
            <a:fld id="{F036FB86-A5EB-4C42-B4A0-981F763AA5EF}" type="slidenum">
              <a:rPr lang="it-IT" smtClean="0"/>
              <a:pPr>
                <a:defRPr/>
              </a:pPr>
              <a:t>39</a:t>
            </a:fld>
            <a:endParaRPr lang="it-IT"/>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olo 1"/>
          <p:cNvSpPr>
            <a:spLocks noGrp="1"/>
          </p:cNvSpPr>
          <p:nvPr>
            <p:ph type="title"/>
          </p:nvPr>
        </p:nvSpPr>
        <p:spPr/>
        <p:txBody>
          <a:bodyPr/>
          <a:lstStyle/>
          <a:p>
            <a:pPr eaLnBrk="1" hangingPunct="1"/>
            <a:endParaRPr lang="it-IT" altLang="it-IT" smtClean="0"/>
          </a:p>
        </p:txBody>
      </p:sp>
      <p:pic>
        <p:nvPicPr>
          <p:cNvPr id="512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4" name="Segnaposto numero diapositiva 3"/>
          <p:cNvSpPr>
            <a:spLocks noGrp="1"/>
          </p:cNvSpPr>
          <p:nvPr>
            <p:ph type="sldNum" sz="quarter" idx="12"/>
          </p:nvPr>
        </p:nvSpPr>
        <p:spPr/>
        <p:txBody>
          <a:bodyPr/>
          <a:lstStyle/>
          <a:p>
            <a:pPr>
              <a:defRPr/>
            </a:pPr>
            <a:fld id="{9F67D4DA-FA61-4D8D-A5E4-8B4914864945}" type="slidenum">
              <a:rPr lang="it-IT" smtClean="0"/>
              <a:pPr>
                <a:defRPr/>
              </a:pPr>
              <a:t>4</a:t>
            </a:fld>
            <a:endParaRPr lang="it-IT"/>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2066925"/>
            <a:ext cx="64770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numero diapositiva 2"/>
          <p:cNvSpPr>
            <a:spLocks noGrp="1"/>
          </p:cNvSpPr>
          <p:nvPr>
            <p:ph type="sldNum" sz="quarter" idx="12"/>
          </p:nvPr>
        </p:nvSpPr>
        <p:spPr/>
        <p:txBody>
          <a:bodyPr/>
          <a:lstStyle/>
          <a:p>
            <a:pPr>
              <a:defRPr/>
            </a:pPr>
            <a:fld id="{4AE65E2C-57D9-4F91-8044-CC8F00BF30DF}" type="slidenum">
              <a:rPr lang="it-IT" smtClean="0"/>
              <a:pPr>
                <a:defRPr/>
              </a:pPr>
              <a:t>40</a:t>
            </a:fld>
            <a:endParaRPr lang="it-IT"/>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788" y="666750"/>
            <a:ext cx="7210425"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egnaposto numero diapositiva 2"/>
          <p:cNvSpPr>
            <a:spLocks noGrp="1"/>
          </p:cNvSpPr>
          <p:nvPr>
            <p:ph type="sldNum" sz="quarter" idx="12"/>
          </p:nvPr>
        </p:nvSpPr>
        <p:spPr/>
        <p:txBody>
          <a:bodyPr/>
          <a:lstStyle/>
          <a:p>
            <a:pPr>
              <a:defRPr/>
            </a:pPr>
            <a:fld id="{FF063F8C-0708-453C-A637-027C5C45B957}" type="slidenum">
              <a:rPr lang="it-IT" smtClean="0"/>
              <a:pPr>
                <a:defRPr/>
              </a:pPr>
              <a:t>41</a:t>
            </a:fld>
            <a:endParaRPr lang="it-IT"/>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676400"/>
            <a:ext cx="3960813"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700213"/>
            <a:ext cx="38893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Immagine 3" descr="http://www.anaao.it/public/maxi/logoxsito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4625975"/>
            <a:ext cx="2592388"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ccia circolare in giù 6"/>
          <p:cNvSpPr/>
          <p:nvPr/>
        </p:nvSpPr>
        <p:spPr>
          <a:xfrm>
            <a:off x="6372225" y="981075"/>
            <a:ext cx="503238" cy="57626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9" name="Freccia circolare a sinistra 8"/>
          <p:cNvSpPr/>
          <p:nvPr/>
        </p:nvSpPr>
        <p:spPr>
          <a:xfrm>
            <a:off x="7164388" y="4941888"/>
            <a:ext cx="503237" cy="93503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10" name="CasellaDiTesto 9"/>
          <p:cNvSpPr txBox="1"/>
          <p:nvPr/>
        </p:nvSpPr>
        <p:spPr>
          <a:xfrm>
            <a:off x="5076825" y="5589588"/>
            <a:ext cx="1871663" cy="522287"/>
          </a:xfrm>
          <a:prstGeom prst="rect">
            <a:avLst/>
          </a:prstGeom>
          <a:noFill/>
        </p:spPr>
        <p:txBody>
          <a:bodyPr>
            <a:spAutoFit/>
          </a:bodyPr>
          <a:lstStyle/>
          <a:p>
            <a:pPr>
              <a:defRPr/>
            </a:pPr>
            <a:r>
              <a:rPr lang="it-IT" sz="2800" b="1" dirty="0">
                <a:solidFill>
                  <a:schemeClr val="tx1">
                    <a:lumMod val="95000"/>
                    <a:lumOff val="5000"/>
                  </a:schemeClr>
                </a:solidFill>
              </a:rPr>
              <a:t>     LEO</a:t>
            </a:r>
          </a:p>
        </p:txBody>
      </p:sp>
      <p:sp>
        <p:nvSpPr>
          <p:cNvPr id="8" name="Segnaposto numero diapositiva 7"/>
          <p:cNvSpPr>
            <a:spLocks noGrp="1"/>
          </p:cNvSpPr>
          <p:nvPr>
            <p:ph type="sldNum" sz="quarter" idx="12"/>
          </p:nvPr>
        </p:nvSpPr>
        <p:spPr/>
        <p:txBody>
          <a:bodyPr/>
          <a:lstStyle/>
          <a:p>
            <a:pPr>
              <a:defRPr/>
            </a:pPr>
            <a:fld id="{17A38504-2646-47C2-8D48-859B9140905F}" type="slidenum">
              <a:rPr lang="it-IT" smtClean="0"/>
              <a:pPr>
                <a:defRPr/>
              </a:pPr>
              <a:t>42</a:t>
            </a:fld>
            <a:endParaRPr lang="it-IT"/>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ttangolo 3"/>
          <p:cNvSpPr>
            <a:spLocks noChangeArrowheads="1"/>
          </p:cNvSpPr>
          <p:nvPr/>
        </p:nvSpPr>
        <p:spPr bwMode="auto">
          <a:xfrm>
            <a:off x="1331913" y="336550"/>
            <a:ext cx="7056437"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it-IT" altLang="it-IT" sz="1800" b="1">
                <a:latin typeface="Arial" charset="0"/>
              </a:rPr>
              <a:t>Al Sud la "maglia nera" per la corruzione nella Sanità.</a:t>
            </a:r>
          </a:p>
          <a:p>
            <a:pPr eaLnBrk="1" hangingPunct="1">
              <a:spcBef>
                <a:spcPct val="0"/>
              </a:spcBef>
              <a:buFontTx/>
              <a:buNone/>
            </a:pPr>
            <a:r>
              <a:rPr lang="it-IT" altLang="it-IT" sz="1800">
                <a:latin typeface="Arial" charset="0"/>
              </a:rPr>
              <a:t>La mappa: farmaci, nomine, appalti di beni e servizi, sanità privata e negligenza medica. Lo dice uno studio di Transparency International Italia, in collaborazione con Rissc e Ispe-Sanità. Solo 4 regioni immuni anche se il fenomeno è difficile da monitorare. </a:t>
            </a:r>
          </a:p>
          <a:p>
            <a:pPr eaLnBrk="1" hangingPunct="1">
              <a:spcBef>
                <a:spcPct val="0"/>
              </a:spcBef>
              <a:buFontTx/>
              <a:buNone/>
            </a:pPr>
            <a:r>
              <a:rPr lang="it-IT" altLang="it-IT" sz="1800">
                <a:latin typeface="Arial" charset="0"/>
              </a:rPr>
              <a:t>Uno studio condotto da Transparency International Italia, in collaborazione con Rissc e Ispe-Sanità ha raccolto numerosi dati sulla corruzione nell’ambito della Sanità anche se non è possibile quantificare con precisione il fenomeno. Certo è che alberga ovunque, a qualsiasi livello, dal direttore all'azienda di pulizia.</a:t>
            </a:r>
            <a:br>
              <a:rPr lang="it-IT" altLang="it-IT" sz="1800">
                <a:latin typeface="Arial" charset="0"/>
              </a:rPr>
            </a:br>
            <a:r>
              <a:rPr lang="it-IT" altLang="it-IT" sz="1800">
                <a:latin typeface="Arial" charset="0"/>
              </a:rPr>
              <a:t>In particolare, le indagini da parte delle forze dell’ordine per arginare il fenomeno, si sono fatte sempre più complicate poiché negli ultimi anni la corruzione è diventata molto più sofisticata</a:t>
            </a:r>
          </a:p>
        </p:txBody>
      </p:sp>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025" y="4508500"/>
            <a:ext cx="1935163"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4508500"/>
            <a:ext cx="33909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egnaposto numero diapositiva 4"/>
          <p:cNvSpPr>
            <a:spLocks noGrp="1"/>
          </p:cNvSpPr>
          <p:nvPr>
            <p:ph type="sldNum" sz="quarter" idx="12"/>
          </p:nvPr>
        </p:nvSpPr>
        <p:spPr/>
        <p:txBody>
          <a:bodyPr/>
          <a:lstStyle/>
          <a:p>
            <a:pPr>
              <a:defRPr/>
            </a:pPr>
            <a:fld id="{739681D4-5B0C-49BE-92C2-7B18C3064899}" type="slidenum">
              <a:rPr lang="it-IT" smtClean="0"/>
              <a:pPr>
                <a:defRPr/>
              </a:pPr>
              <a:t>43</a:t>
            </a:fld>
            <a:endParaRPr lang="it-IT"/>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Immagin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8913"/>
            <a:ext cx="8785225"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Immagine 2" descr="http://www.festadelmedicodifamiglia.it/wp-content/uploads/sw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404813"/>
            <a:ext cx="17287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egnaposto numero diapositiva 3"/>
          <p:cNvSpPr>
            <a:spLocks noGrp="1"/>
          </p:cNvSpPr>
          <p:nvPr>
            <p:ph type="sldNum" sz="quarter" idx="12"/>
          </p:nvPr>
        </p:nvSpPr>
        <p:spPr/>
        <p:txBody>
          <a:bodyPr/>
          <a:lstStyle/>
          <a:p>
            <a:pPr>
              <a:defRPr/>
            </a:pPr>
            <a:fld id="{6FCC1D60-EDE5-4536-A9BF-09EAD9572180}" type="slidenum">
              <a:rPr lang="it-IT" smtClean="0"/>
              <a:pPr>
                <a:defRPr/>
              </a:pPr>
              <a:t>44</a:t>
            </a:fld>
            <a:endParaRPr lang="it-IT"/>
          </a:p>
        </p:txBody>
      </p:sp>
      <p:cxnSp>
        <p:nvCxnSpPr>
          <p:cNvPr id="6" name="Connettore 2 5"/>
          <p:cNvCxnSpPr/>
          <p:nvPr/>
        </p:nvCxnSpPr>
        <p:spPr>
          <a:xfrm flipH="1">
            <a:off x="7524750" y="5157788"/>
            <a:ext cx="719138" cy="7921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flipH="1">
            <a:off x="7524750" y="3644900"/>
            <a:ext cx="719138" cy="431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Immagin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549275"/>
            <a:ext cx="8640762"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Immagine 2" descr="http://www.festadelmedicodifamiglia.it/wp-content/uploads/sw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692150"/>
            <a:ext cx="1728788"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egnaposto numero diapositiva 3"/>
          <p:cNvSpPr>
            <a:spLocks noGrp="1"/>
          </p:cNvSpPr>
          <p:nvPr>
            <p:ph type="sldNum" sz="quarter" idx="12"/>
          </p:nvPr>
        </p:nvSpPr>
        <p:spPr/>
        <p:txBody>
          <a:bodyPr/>
          <a:lstStyle/>
          <a:p>
            <a:pPr>
              <a:defRPr/>
            </a:pPr>
            <a:fld id="{51F3AB1C-218E-4994-B0B0-748696C70980}" type="slidenum">
              <a:rPr lang="it-IT" smtClean="0"/>
              <a:pPr>
                <a:defRPr/>
              </a:pPr>
              <a:t>45</a:t>
            </a:fld>
            <a:endParaRPr lang="it-IT"/>
          </a:p>
        </p:txBody>
      </p:sp>
      <p:cxnSp>
        <p:nvCxnSpPr>
          <p:cNvPr id="6" name="Connettore 2 5"/>
          <p:cNvCxnSpPr/>
          <p:nvPr/>
        </p:nvCxnSpPr>
        <p:spPr>
          <a:xfrm flipH="1">
            <a:off x="7667625" y="3429000"/>
            <a:ext cx="1081088" cy="1079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flipV="1">
            <a:off x="5867400" y="5661025"/>
            <a:ext cx="1512888" cy="647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4" name="Picture 6"/>
          <p:cNvPicPr>
            <a:picLocks noChangeAspect="1" noChangeArrowheads="1"/>
          </p:cNvPicPr>
          <p:nvPr/>
        </p:nvPicPr>
        <p:blipFill>
          <a:blip r:embed="rId2"/>
          <a:srcRect/>
          <a:stretch>
            <a:fillRect/>
          </a:stretch>
        </p:blipFill>
        <p:spPr bwMode="auto">
          <a:xfrm>
            <a:off x="165100" y="2093913"/>
            <a:ext cx="8978900" cy="3019425"/>
          </a:xfrm>
          <a:prstGeom prst="rect">
            <a:avLst/>
          </a:prstGeom>
          <a:noFill/>
          <a:ln>
            <a:noFill/>
          </a:ln>
          <a:effectLst>
            <a:outerShdw blurRad="50800" dist="50800" dir="5400000" algn="ctr" rotWithShape="0">
              <a:srgbClr val="000000">
                <a:alpha val="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55" name="Rettangolo 2"/>
          <p:cNvSpPr>
            <a:spLocks noChangeArrowheads="1"/>
          </p:cNvSpPr>
          <p:nvPr/>
        </p:nvSpPr>
        <p:spPr bwMode="auto">
          <a:xfrm>
            <a:off x="395288" y="1341438"/>
            <a:ext cx="8280400" cy="4524375"/>
          </a:xfrm>
          <a:prstGeom prst="rect">
            <a:avLst/>
          </a:prstGeom>
          <a:noFill/>
          <a:ln w="9525">
            <a:noFill/>
            <a:miter lim="800000"/>
            <a:headEnd/>
            <a:tailEnd/>
          </a:ln>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buFont typeface="Arial" charset="0"/>
              <a:buChar char="•"/>
              <a:defRPr/>
            </a:pPr>
            <a:r>
              <a:rPr lang="it-IT"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Sottofinanziamento</a:t>
            </a:r>
          </a:p>
          <a:p>
            <a:pPr>
              <a:buFont typeface="Arial" charset="0"/>
              <a:buChar char="•"/>
              <a:defRPr/>
            </a:pPr>
            <a:r>
              <a:rPr lang="it-IT"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Mobilità interregionale</a:t>
            </a:r>
          </a:p>
          <a:p>
            <a:pPr>
              <a:buFont typeface="Arial" charset="0"/>
              <a:buChar char="•"/>
              <a:defRPr/>
            </a:pPr>
            <a:r>
              <a:rPr lang="it-IT"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Precariato e Persona</a:t>
            </a:r>
          </a:p>
          <a:p>
            <a:pPr>
              <a:buFont typeface="Arial" charset="0"/>
              <a:buChar char="•"/>
              <a:defRPr/>
            </a:pPr>
            <a:r>
              <a:rPr lang="it-IT"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Mancata integrazione </a:t>
            </a:r>
          </a:p>
          <a:p>
            <a:pPr>
              <a:defRPr/>
            </a:pPr>
            <a:r>
              <a:rPr lang="it-IT"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Ospedale territorio</a:t>
            </a:r>
          </a:p>
          <a:p>
            <a:pPr>
              <a:buFont typeface="Arial" charset="0"/>
              <a:buChar char="•"/>
              <a:defRPr/>
            </a:pPr>
            <a:r>
              <a:rPr lang="it-IT"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Privato accreditato</a:t>
            </a:r>
          </a:p>
          <a:p>
            <a:pPr>
              <a:buFont typeface="Arial" charset="0"/>
              <a:buChar char="•"/>
              <a:defRPr/>
            </a:pPr>
            <a:r>
              <a:rPr lang="it-IT"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Appropriatezza</a:t>
            </a:r>
          </a:p>
          <a:p>
            <a:pPr>
              <a:buFont typeface="Arial" charset="0"/>
              <a:buChar char="•"/>
              <a:defRPr/>
            </a:pPr>
            <a:r>
              <a:rPr lang="it-IT"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Criticità Sociali</a:t>
            </a:r>
          </a:p>
        </p:txBody>
      </p:sp>
      <p:sp>
        <p:nvSpPr>
          <p:cNvPr id="4" name="Fumetto 3 3"/>
          <p:cNvSpPr/>
          <p:nvPr/>
        </p:nvSpPr>
        <p:spPr>
          <a:xfrm flipH="1">
            <a:off x="4859338" y="0"/>
            <a:ext cx="4284662" cy="1268413"/>
          </a:xfrm>
          <a:prstGeom prst="wedgeEllipseCallout">
            <a:avLst>
              <a:gd name="adj1" fmla="val 34214"/>
              <a:gd name="adj2" fmla="val 17917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800" b="1" dirty="0"/>
              <a:t>CRITICITA’</a:t>
            </a:r>
          </a:p>
        </p:txBody>
      </p:sp>
      <p:sp>
        <p:nvSpPr>
          <p:cNvPr id="5" name="Segnaposto numero diapositiva 4"/>
          <p:cNvSpPr>
            <a:spLocks noGrp="1"/>
          </p:cNvSpPr>
          <p:nvPr>
            <p:ph type="sldNum" sz="quarter" idx="12"/>
          </p:nvPr>
        </p:nvSpPr>
        <p:spPr/>
        <p:txBody>
          <a:bodyPr/>
          <a:lstStyle/>
          <a:p>
            <a:pPr>
              <a:defRPr/>
            </a:pPr>
            <a:fld id="{129F7231-3999-49E1-B838-09CB75516B6B}" type="slidenum">
              <a:rPr lang="it-IT" smtClean="0"/>
              <a:pPr>
                <a:defRPr/>
              </a:pPr>
              <a:t>46</a:t>
            </a:fld>
            <a:endParaRPr lang="it-IT"/>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metto 3 1"/>
          <p:cNvSpPr/>
          <p:nvPr/>
        </p:nvSpPr>
        <p:spPr>
          <a:xfrm>
            <a:off x="5003800" y="476250"/>
            <a:ext cx="3960813" cy="165735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b="1" dirty="0"/>
              <a:t>SOTTOFINANZIAMENTO</a:t>
            </a:r>
          </a:p>
        </p:txBody>
      </p:sp>
      <p:pic>
        <p:nvPicPr>
          <p:cNvPr id="491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713"/>
            <a:ext cx="5003800"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2492375"/>
            <a:ext cx="4211637"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egnaposto numero diapositiva 4"/>
          <p:cNvSpPr>
            <a:spLocks noGrp="1"/>
          </p:cNvSpPr>
          <p:nvPr>
            <p:ph type="sldNum" sz="quarter" idx="12"/>
          </p:nvPr>
        </p:nvSpPr>
        <p:spPr/>
        <p:txBody>
          <a:bodyPr/>
          <a:lstStyle/>
          <a:p>
            <a:pPr>
              <a:defRPr/>
            </a:pPr>
            <a:fld id="{F5FD1DB4-3710-47EA-BAC9-10E6340BFDDF}" type="slidenum">
              <a:rPr lang="it-IT" smtClean="0"/>
              <a:pPr>
                <a:defRPr/>
              </a:pPr>
              <a:t>47</a:t>
            </a:fld>
            <a:endParaRPr lang="it-IT"/>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41663"/>
            <a:ext cx="3563938"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CasellaDiTesto 2"/>
          <p:cNvSpPr txBox="1">
            <a:spLocks noChangeArrowheads="1"/>
          </p:cNvSpPr>
          <p:nvPr/>
        </p:nvSpPr>
        <p:spPr bwMode="auto">
          <a:xfrm>
            <a:off x="2843213" y="476250"/>
            <a:ext cx="41052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it-IT" altLang="it-IT" b="1">
                <a:latin typeface="Arial" charset="0"/>
              </a:rPr>
              <a:t>Costi standard</a:t>
            </a:r>
          </a:p>
        </p:txBody>
      </p:sp>
      <p:sp>
        <p:nvSpPr>
          <p:cNvPr id="50180" name="Rettangolo 3"/>
          <p:cNvSpPr>
            <a:spLocks noChangeArrowheads="1"/>
          </p:cNvSpPr>
          <p:nvPr/>
        </p:nvSpPr>
        <p:spPr bwMode="auto">
          <a:xfrm>
            <a:off x="0" y="1268413"/>
            <a:ext cx="88931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it-IT" altLang="it-IT" sz="1800">
                <a:latin typeface="Arial" charset="0"/>
              </a:rPr>
              <a:t>Sostenibilità Ssn. Audizione delle Regioni in Senato. Costi standard avanti tutta</a:t>
            </a:r>
          </a:p>
          <a:p>
            <a:pPr eaLnBrk="1" hangingPunct="1">
              <a:spcBef>
                <a:spcPct val="0"/>
              </a:spcBef>
              <a:buFontTx/>
              <a:buNone/>
            </a:pPr>
            <a:r>
              <a:rPr lang="it-IT" altLang="it-IT" sz="1800" b="1" i="1">
                <a:latin typeface="Arial" charset="0"/>
              </a:rPr>
              <a:t>Per le Regioni, audite in Commissione Igiene e Sanità, i costi standard vanno applicati al più presto per garantire nei prossimi anni universalità, solidarietà, equità, qualità ed efficienza nell’erogazione dei servizi al cittadino tra i quali la sanità riveste primaria importanza. E dovrebbero essere applicati in  tutti i comparti della PA  25.3.2015</a:t>
            </a:r>
            <a:endParaRPr lang="it-IT" altLang="it-IT" sz="1800" b="1">
              <a:latin typeface="Arial" charset="0"/>
            </a:endParaRPr>
          </a:p>
        </p:txBody>
      </p:sp>
      <p:pic>
        <p:nvPicPr>
          <p:cNvPr id="5018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3213100"/>
            <a:ext cx="54356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CasellaDiTesto 5"/>
          <p:cNvSpPr txBox="1">
            <a:spLocks noChangeArrowheads="1"/>
          </p:cNvSpPr>
          <p:nvPr/>
        </p:nvSpPr>
        <p:spPr bwMode="auto">
          <a:xfrm>
            <a:off x="6732588" y="5084763"/>
            <a:ext cx="172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it-IT" altLang="it-IT" sz="1800">
              <a:latin typeface="Arial" charset="0"/>
            </a:endParaRPr>
          </a:p>
        </p:txBody>
      </p:sp>
      <p:pic>
        <p:nvPicPr>
          <p:cNvPr id="50183" name="Immagine 6" descr="http://www.aboutpharma.com/wp-content/uploads/2014/11/l_520_Assobiomedica-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5300663"/>
            <a:ext cx="71913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egnaposto numero diapositiva 7"/>
          <p:cNvSpPr>
            <a:spLocks noGrp="1"/>
          </p:cNvSpPr>
          <p:nvPr>
            <p:ph type="sldNum" sz="quarter" idx="12"/>
          </p:nvPr>
        </p:nvSpPr>
        <p:spPr/>
        <p:txBody>
          <a:bodyPr/>
          <a:lstStyle/>
          <a:p>
            <a:pPr>
              <a:defRPr/>
            </a:pPr>
            <a:fld id="{E0261B83-F77C-446A-ABB1-441D28094245}" type="slidenum">
              <a:rPr lang="it-IT" smtClean="0"/>
              <a:pPr>
                <a:defRPr/>
              </a:pPr>
              <a:t>48</a:t>
            </a:fld>
            <a:endParaRPr lang="it-IT"/>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olo 1"/>
          <p:cNvSpPr>
            <a:spLocks noGrp="1"/>
          </p:cNvSpPr>
          <p:nvPr>
            <p:ph type="title"/>
          </p:nvPr>
        </p:nvSpPr>
        <p:spPr/>
        <p:txBody>
          <a:bodyPr/>
          <a:lstStyle/>
          <a:p>
            <a:r>
              <a:rPr lang="it-IT" altLang="it-IT" smtClean="0"/>
              <a:t/>
            </a:r>
            <a:br>
              <a:rPr lang="it-IT" altLang="it-IT" smtClean="0"/>
            </a:br>
            <a:endParaRPr lang="it-IT" altLang="it-IT" smtClean="0"/>
          </a:p>
        </p:txBody>
      </p:sp>
      <p:sp>
        <p:nvSpPr>
          <p:cNvPr id="51203" name="Segnaposto contenuto 2"/>
          <p:cNvSpPr>
            <a:spLocks noGrp="1"/>
          </p:cNvSpPr>
          <p:nvPr>
            <p:ph idx="1"/>
          </p:nvPr>
        </p:nvSpPr>
        <p:spPr/>
        <p:txBody>
          <a:bodyPr/>
          <a:lstStyle/>
          <a:p>
            <a:r>
              <a:rPr lang="it-IT" altLang="it-IT" sz="2400" smtClean="0"/>
              <a:t>Mobilità sanitaria. Giro d’affari da 3,8 mld l’anno coinvolti 4,5 mln di italiani</a:t>
            </a:r>
          </a:p>
          <a:p>
            <a:r>
              <a:rPr lang="it-IT" altLang="it-IT" sz="2400" b="1" i="1" smtClean="0"/>
              <a:t>A tanto ammonta il costo della mobilità che coinvolge ogni anno più di 860 mila cittadini che "emigrano" in altre Regioni per farsi curare. In media 7,4 ricoveri su 100 sono di pazienti non residenti. Il conto lo paga per più del 40% il Sud a vantaggio delle "casse" del Nord</a:t>
            </a:r>
            <a:endParaRPr lang="it-IT" altLang="it-IT" sz="2400" smtClean="0"/>
          </a:p>
          <a:p>
            <a:pPr>
              <a:buFont typeface="Arial" charset="0"/>
              <a:buNone/>
            </a:pPr>
            <a:r>
              <a:rPr lang="it-IT" altLang="it-IT" sz="2400" smtClean="0"/>
              <a:t/>
            </a:r>
            <a:br>
              <a:rPr lang="it-IT" altLang="it-IT" sz="2400" smtClean="0"/>
            </a:br>
            <a:r>
              <a:rPr lang="it-IT" altLang="it-IT" sz="2400" smtClean="0"/>
              <a:t> </a:t>
            </a:r>
            <a:br>
              <a:rPr lang="it-IT" altLang="it-IT" sz="2400" smtClean="0"/>
            </a:br>
            <a:r>
              <a:rPr lang="it-IT" altLang="it-IT" sz="2400" b="1" smtClean="0"/>
              <a:t>Vale  3,8 miliardi di euro. Lombardia ed Emilia Romagna le Regioni che ci guadagnano di più</a:t>
            </a:r>
            <a:endParaRPr lang="it-IT" altLang="it-IT" sz="2400" smtClean="0"/>
          </a:p>
          <a:p>
            <a:endParaRPr lang="it-IT" altLang="it-IT" smtClean="0"/>
          </a:p>
        </p:txBody>
      </p:sp>
      <p:pic>
        <p:nvPicPr>
          <p:cNvPr id="51204" name="Immagine 3" descr="http://www.difesa.it/GiornaleMedicina/PublishingImages/Quotidiano%20Sani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125538"/>
            <a:ext cx="41751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umetto 3 5"/>
          <p:cNvSpPr/>
          <p:nvPr/>
        </p:nvSpPr>
        <p:spPr>
          <a:xfrm>
            <a:off x="6156325" y="0"/>
            <a:ext cx="2843213" cy="155733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400" b="1" dirty="0"/>
              <a:t>Mobilita Interregionale</a:t>
            </a:r>
          </a:p>
        </p:txBody>
      </p:sp>
      <p:sp>
        <p:nvSpPr>
          <p:cNvPr id="7" name="Segnaposto numero diapositiva 6"/>
          <p:cNvSpPr>
            <a:spLocks noGrp="1"/>
          </p:cNvSpPr>
          <p:nvPr>
            <p:ph type="sldNum" sz="quarter" idx="12"/>
          </p:nvPr>
        </p:nvSpPr>
        <p:spPr/>
        <p:txBody>
          <a:bodyPr/>
          <a:lstStyle/>
          <a:p>
            <a:pPr>
              <a:defRPr/>
            </a:pPr>
            <a:fld id="{84FC517C-AB94-4F3C-BD21-8768839E23CC}" type="slidenum">
              <a:rPr lang="it-IT" smtClean="0"/>
              <a:pPr>
                <a:defRPr/>
              </a:pPr>
              <a:t>49</a:t>
            </a:fld>
            <a:endParaRPr lang="it-IT"/>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olo 1"/>
          <p:cNvSpPr>
            <a:spLocks noGrp="1"/>
          </p:cNvSpPr>
          <p:nvPr>
            <p:ph type="title"/>
          </p:nvPr>
        </p:nvSpPr>
        <p:spPr/>
        <p:txBody>
          <a:bodyPr/>
          <a:lstStyle/>
          <a:p>
            <a:pPr eaLnBrk="1" hangingPunct="1"/>
            <a:r>
              <a:rPr lang="it-IT" altLang="it-IT" smtClean="0"/>
              <a:t>Scuola Medica Salernitana</a:t>
            </a:r>
          </a:p>
        </p:txBody>
      </p:sp>
      <p:pic>
        <p:nvPicPr>
          <p:cNvPr id="6147" name="Segnaposto contenuto 3" descr="http://www.webalice.it/gianni.iuorio/files/p002_0_02_02.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1692275" y="1628775"/>
            <a:ext cx="5832475" cy="3744913"/>
          </a:xfrm>
        </p:spPr>
      </p:pic>
      <p:sp>
        <p:nvSpPr>
          <p:cNvPr id="4" name="Segnaposto numero diapositiva 3"/>
          <p:cNvSpPr>
            <a:spLocks noGrp="1"/>
          </p:cNvSpPr>
          <p:nvPr>
            <p:ph type="sldNum" sz="quarter" idx="12"/>
          </p:nvPr>
        </p:nvSpPr>
        <p:spPr/>
        <p:txBody>
          <a:bodyPr/>
          <a:lstStyle/>
          <a:p>
            <a:pPr>
              <a:defRPr/>
            </a:pPr>
            <a:fld id="{0BAC74FA-3C7E-4985-8EB6-AFE1E2B70AAC}" type="slidenum">
              <a:rPr lang="it-IT" smtClean="0"/>
              <a:pPr>
                <a:defRPr/>
              </a:pPr>
              <a:t>5</a:t>
            </a:fld>
            <a:endParaRPr lang="it-IT"/>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288"/>
            <a:ext cx="4752975"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95588" y="3500438"/>
            <a:ext cx="6348412" cy="3357562"/>
          </a:xfrm>
          <a:noFill/>
        </p:spPr>
      </p:pic>
      <p:sp>
        <p:nvSpPr>
          <p:cNvPr id="7" name="Callout 7 6"/>
          <p:cNvSpPr/>
          <p:nvPr/>
        </p:nvSpPr>
        <p:spPr>
          <a:xfrm>
            <a:off x="5795963" y="3860800"/>
            <a:ext cx="1223962" cy="360363"/>
          </a:xfrm>
          <a:prstGeom prst="accentCallout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t>AGENAS</a:t>
            </a:r>
          </a:p>
        </p:txBody>
      </p:sp>
      <p:sp>
        <p:nvSpPr>
          <p:cNvPr id="6" name="Segnaposto numero diapositiva 5"/>
          <p:cNvSpPr>
            <a:spLocks noGrp="1"/>
          </p:cNvSpPr>
          <p:nvPr>
            <p:ph type="sldNum" sz="quarter" idx="12"/>
          </p:nvPr>
        </p:nvSpPr>
        <p:spPr/>
        <p:txBody>
          <a:bodyPr/>
          <a:lstStyle/>
          <a:p>
            <a:pPr>
              <a:defRPr/>
            </a:pPr>
            <a:fld id="{EFC4F5B0-E0D9-4C05-89F9-49A2118D9532}" type="slidenum">
              <a:rPr lang="it-IT" smtClean="0"/>
              <a:pPr>
                <a:defRPr/>
              </a:pPr>
              <a:t>50</a:t>
            </a:fld>
            <a:endParaRPr lang="it-IT"/>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404813"/>
            <a:ext cx="655161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ella 5"/>
          <p:cNvGraphicFramePr>
            <a:graphicFrameLocks noGrp="1"/>
          </p:cNvGraphicFramePr>
          <p:nvPr/>
        </p:nvGraphicFramePr>
        <p:xfrm>
          <a:off x="395536" y="2204864"/>
          <a:ext cx="8280920" cy="4104455"/>
        </p:xfrm>
        <a:graphic>
          <a:graphicData uri="http://schemas.openxmlformats.org/drawingml/2006/table">
            <a:tbl>
              <a:tblPr/>
              <a:tblGrid>
                <a:gridCol w="4140460"/>
                <a:gridCol w="4140460"/>
              </a:tblGrid>
              <a:tr h="4104455">
                <a:tc>
                  <a:txBody>
                    <a:bodyPr/>
                    <a:lstStyle/>
                    <a:p>
                      <a:pPr>
                        <a:lnSpc>
                          <a:spcPct val="115000"/>
                        </a:lnSpc>
                        <a:spcAft>
                          <a:spcPts val="0"/>
                        </a:spcAft>
                      </a:pPr>
                      <a:r>
                        <a:rPr lang="it-IT" sz="1400" i="1" dirty="0">
                          <a:solidFill>
                            <a:srgbClr val="272627"/>
                          </a:solidFill>
                          <a:latin typeface="Bembo"/>
                          <a:ea typeface="Calibri"/>
                          <a:cs typeface="Bembo"/>
                        </a:rPr>
                        <a:t>Gli effetti negativi di un’assenza di vincoli </a:t>
                      </a:r>
                      <a:r>
                        <a:rPr lang="it-IT" sz="1400" i="1" dirty="0" err="1">
                          <a:solidFill>
                            <a:srgbClr val="272627"/>
                          </a:solidFill>
                          <a:latin typeface="Bembo"/>
                          <a:ea typeface="Calibri"/>
                          <a:cs typeface="Bembo"/>
                        </a:rPr>
                        <a:t>qualiquantitativiagli</a:t>
                      </a:r>
                      <a:r>
                        <a:rPr lang="it-IT" sz="1400" i="1" dirty="0">
                          <a:solidFill>
                            <a:srgbClr val="272627"/>
                          </a:solidFill>
                          <a:latin typeface="Bembo"/>
                          <a:ea typeface="Calibri"/>
                          <a:cs typeface="Bembo"/>
                        </a:rPr>
                        <a:t> scambi sono i seguenti:</a:t>
                      </a:r>
                      <a:endParaRPr lang="it-IT" sz="1400" dirty="0">
                        <a:latin typeface="Calibri"/>
                        <a:ea typeface="Calibri"/>
                        <a:cs typeface="Times New Roman"/>
                      </a:endParaRPr>
                    </a:p>
                    <a:p>
                      <a:pPr>
                        <a:lnSpc>
                          <a:spcPct val="115000"/>
                        </a:lnSpc>
                        <a:spcAft>
                          <a:spcPts val="0"/>
                        </a:spcAft>
                      </a:pPr>
                      <a:r>
                        <a:rPr lang="it-IT" sz="1400" i="1" dirty="0">
                          <a:solidFill>
                            <a:srgbClr val="272627"/>
                          </a:solidFill>
                          <a:latin typeface="Bembo"/>
                          <a:ea typeface="Calibri"/>
                          <a:cs typeface="Bembo"/>
                        </a:rPr>
                        <a:t>1. in un Paese ad eccesso di offerta, </a:t>
                      </a:r>
                      <a:r>
                        <a:rPr lang="it-IT" sz="1400" i="1" dirty="0">
                          <a:solidFill>
                            <a:srgbClr val="272627"/>
                          </a:solidFill>
                          <a:highlight>
                            <a:srgbClr val="FFFF00"/>
                          </a:highlight>
                          <a:latin typeface="Bembo"/>
                          <a:ea typeface="Calibri"/>
                          <a:cs typeface="Bembo"/>
                        </a:rPr>
                        <a:t>l’aumento dell’offerta per i non residenti, per definizione</a:t>
                      </a:r>
                      <a:r>
                        <a:rPr lang="it-IT" sz="1400" i="1" dirty="0">
                          <a:solidFill>
                            <a:srgbClr val="272627"/>
                          </a:solidFill>
                          <a:latin typeface="Bembo"/>
                          <a:ea typeface="Calibri"/>
                          <a:cs typeface="Bembo"/>
                        </a:rPr>
                        <a:t> </a:t>
                      </a:r>
                      <a:r>
                        <a:rPr lang="it-IT" sz="1400" i="1" dirty="0" err="1">
                          <a:solidFill>
                            <a:srgbClr val="272627"/>
                          </a:solidFill>
                          <a:highlight>
                            <a:srgbClr val="FFFF00"/>
                          </a:highlight>
                          <a:latin typeface="Bembo"/>
                          <a:ea typeface="Calibri"/>
                          <a:cs typeface="Bembo"/>
                        </a:rPr>
                        <a:t>incremental</a:t>
                      </a:r>
                      <a:r>
                        <a:rPr lang="it-IT" sz="1400" i="1" dirty="0">
                          <a:solidFill>
                            <a:srgbClr val="272627"/>
                          </a:solidFill>
                          <a:highlight>
                            <a:srgbClr val="FFFF00"/>
                          </a:highlight>
                          <a:latin typeface="Bembo"/>
                          <a:ea typeface="Calibri"/>
                          <a:cs typeface="Bembo"/>
                        </a:rPr>
                        <a:t>’</a:t>
                      </a:r>
                      <a:r>
                        <a:rPr lang="it-IT" sz="1400" i="1" dirty="0" err="1">
                          <a:solidFill>
                            <a:srgbClr val="272627"/>
                          </a:solidFill>
                          <a:highlight>
                            <a:srgbClr val="FFFF00"/>
                          </a:highlight>
                          <a:latin typeface="Bembo"/>
                          <a:ea typeface="Calibri"/>
                          <a:cs typeface="Bembo"/>
                        </a:rPr>
                        <a:t>inappropriatezza</a:t>
                      </a:r>
                      <a:r>
                        <a:rPr lang="it-IT" sz="1400" i="1" dirty="0">
                          <a:solidFill>
                            <a:srgbClr val="272627"/>
                          </a:solidFill>
                          <a:highlight>
                            <a:srgbClr val="FFFF00"/>
                          </a:highlight>
                          <a:latin typeface="Bembo"/>
                          <a:ea typeface="Calibri"/>
                          <a:cs typeface="Bembo"/>
                        </a:rPr>
                        <a:t>,</a:t>
                      </a:r>
                      <a:r>
                        <a:rPr lang="it-IT" sz="1400" i="1" dirty="0">
                          <a:solidFill>
                            <a:srgbClr val="272627"/>
                          </a:solidFill>
                          <a:latin typeface="Bembo"/>
                          <a:ea typeface="Calibri"/>
                          <a:cs typeface="Bembo"/>
                        </a:rPr>
                        <a:t> specie quando le</a:t>
                      </a:r>
                      <a:endParaRPr lang="it-IT" sz="1400" dirty="0">
                        <a:latin typeface="Calibri"/>
                        <a:ea typeface="Calibri"/>
                        <a:cs typeface="Times New Roman"/>
                      </a:endParaRPr>
                    </a:p>
                    <a:p>
                      <a:pPr>
                        <a:lnSpc>
                          <a:spcPct val="115000"/>
                        </a:lnSpc>
                        <a:spcAft>
                          <a:spcPts val="0"/>
                        </a:spcAft>
                      </a:pPr>
                      <a:r>
                        <a:rPr lang="it-IT" sz="1400" i="1" dirty="0">
                          <a:solidFill>
                            <a:srgbClr val="272627"/>
                          </a:solidFill>
                          <a:latin typeface="Bembo"/>
                          <a:ea typeface="Calibri"/>
                          <a:cs typeface="Bembo"/>
                        </a:rPr>
                        <a:t>prestazioni sono non di alta complessità;</a:t>
                      </a:r>
                      <a:endParaRPr lang="it-IT" sz="1400" dirty="0">
                        <a:latin typeface="Calibri"/>
                        <a:ea typeface="Calibri"/>
                        <a:cs typeface="Times New Roman"/>
                      </a:endParaRPr>
                    </a:p>
                    <a:p>
                      <a:pPr>
                        <a:lnSpc>
                          <a:spcPct val="115000"/>
                        </a:lnSpc>
                        <a:spcAft>
                          <a:spcPts val="0"/>
                        </a:spcAft>
                      </a:pPr>
                      <a:r>
                        <a:rPr lang="it-IT" sz="1400" i="1" dirty="0">
                          <a:solidFill>
                            <a:srgbClr val="272627"/>
                          </a:solidFill>
                          <a:latin typeface="Bembo"/>
                          <a:ea typeface="Calibri"/>
                          <a:cs typeface="Bembo"/>
                        </a:rPr>
                        <a:t>2. </a:t>
                      </a:r>
                      <a:r>
                        <a:rPr lang="it-IT" sz="1400" i="1" dirty="0">
                          <a:solidFill>
                            <a:srgbClr val="272627"/>
                          </a:solidFill>
                          <a:highlight>
                            <a:srgbClr val="FFFF00"/>
                          </a:highlight>
                          <a:latin typeface="Bembo"/>
                          <a:ea typeface="Calibri"/>
                          <a:cs typeface="Bembo"/>
                        </a:rPr>
                        <a:t>l’aggressività dei privati si traduce in una </a:t>
                      </a:r>
                      <a:r>
                        <a:rPr lang="it-IT" sz="1400" i="1" dirty="0" smtClean="0">
                          <a:solidFill>
                            <a:srgbClr val="272627"/>
                          </a:solidFill>
                          <a:highlight>
                            <a:srgbClr val="FFFF00"/>
                          </a:highlight>
                          <a:latin typeface="Bembo"/>
                          <a:ea typeface="Calibri"/>
                          <a:cs typeface="Bembo"/>
                        </a:rPr>
                        <a:t>frequente sproporzione </a:t>
                      </a:r>
                      <a:r>
                        <a:rPr lang="it-IT" sz="1400" i="1" dirty="0">
                          <a:solidFill>
                            <a:srgbClr val="272627"/>
                          </a:solidFill>
                          <a:highlight>
                            <a:srgbClr val="FFFF00"/>
                          </a:highlight>
                          <a:latin typeface="Bembo"/>
                          <a:ea typeface="Calibri"/>
                          <a:cs typeface="Bembo"/>
                        </a:rPr>
                        <a:t>tra posti letto destinati ai</a:t>
                      </a:r>
                      <a:endParaRPr lang="it-IT" sz="1400" dirty="0">
                        <a:latin typeface="Calibri"/>
                        <a:ea typeface="Calibri"/>
                        <a:cs typeface="Times New Roman"/>
                      </a:endParaRPr>
                    </a:p>
                    <a:p>
                      <a:pPr>
                        <a:lnSpc>
                          <a:spcPct val="115000"/>
                        </a:lnSpc>
                        <a:spcAft>
                          <a:spcPts val="0"/>
                        </a:spcAft>
                      </a:pPr>
                      <a:r>
                        <a:rPr lang="it-IT" sz="1400" i="1" dirty="0">
                          <a:solidFill>
                            <a:srgbClr val="272627"/>
                          </a:solidFill>
                          <a:highlight>
                            <a:srgbClr val="FFFF00"/>
                          </a:highlight>
                          <a:latin typeface="Bembo"/>
                          <a:ea typeface="Calibri"/>
                          <a:cs typeface="Bembo"/>
                        </a:rPr>
                        <a:t>residenti nella propria regione e posti letto riservati ai residenti fuori regione c</a:t>
                      </a:r>
                      <a:r>
                        <a:rPr lang="it-IT" sz="1400" i="1" dirty="0">
                          <a:solidFill>
                            <a:srgbClr val="272627"/>
                          </a:solidFill>
                          <a:latin typeface="Bembo"/>
                          <a:ea typeface="Calibri"/>
                          <a:cs typeface="Bembo"/>
                        </a:rPr>
                        <a:t>on, in molti</a:t>
                      </a:r>
                      <a:endParaRPr lang="it-IT" sz="1400" dirty="0">
                        <a:latin typeface="Calibri"/>
                        <a:ea typeface="Calibri"/>
                        <a:cs typeface="Times New Roman"/>
                      </a:endParaRPr>
                    </a:p>
                    <a:p>
                      <a:pPr>
                        <a:lnSpc>
                          <a:spcPct val="115000"/>
                        </a:lnSpc>
                        <a:spcAft>
                          <a:spcPts val="0"/>
                        </a:spcAft>
                      </a:pPr>
                      <a:r>
                        <a:rPr lang="it-IT" sz="1400" i="1" dirty="0">
                          <a:solidFill>
                            <a:srgbClr val="272627"/>
                          </a:solidFill>
                          <a:latin typeface="Bembo"/>
                          <a:ea typeface="Calibri"/>
                          <a:cs typeface="Bembo"/>
                        </a:rPr>
                        <a:t>casi, una produzione maggiore per questi ultimi,</a:t>
                      </a:r>
                      <a:endParaRPr lang="it-IT" sz="1400" dirty="0">
                        <a:latin typeface="Calibri"/>
                        <a:ea typeface="Calibri"/>
                        <a:cs typeface="Times New Roman"/>
                      </a:endParaRPr>
                    </a:p>
                    <a:p>
                      <a:pPr>
                        <a:lnSpc>
                          <a:spcPct val="115000"/>
                        </a:lnSpc>
                        <a:spcAft>
                          <a:spcPts val="0"/>
                        </a:spcAft>
                      </a:pPr>
                      <a:r>
                        <a:rPr lang="it-IT" sz="1400" i="1" dirty="0">
                          <a:solidFill>
                            <a:srgbClr val="272627"/>
                          </a:solidFill>
                          <a:latin typeface="Bembo"/>
                          <a:ea typeface="Calibri"/>
                          <a:cs typeface="Bembo"/>
                        </a:rPr>
                        <a:t>quando in realtà gli </a:t>
                      </a:r>
                      <a:r>
                        <a:rPr lang="it-IT" sz="1400" i="1" dirty="0">
                          <a:solidFill>
                            <a:srgbClr val="272627"/>
                          </a:solidFill>
                          <a:highlight>
                            <a:srgbClr val="FFFF00"/>
                          </a:highlight>
                          <a:latin typeface="Bembo"/>
                          <a:ea typeface="Calibri"/>
                          <a:cs typeface="Bembo"/>
                        </a:rPr>
                        <a:t>accordi si fanno solo</a:t>
                      </a:r>
                      <a:endParaRPr lang="it-IT" sz="1400" dirty="0">
                        <a:latin typeface="Calibri"/>
                        <a:ea typeface="Calibri"/>
                        <a:cs typeface="Times New Roman"/>
                      </a:endParaRPr>
                    </a:p>
                    <a:p>
                      <a:pPr>
                        <a:lnSpc>
                          <a:spcPct val="115000"/>
                        </a:lnSpc>
                        <a:spcAft>
                          <a:spcPts val="0"/>
                        </a:spcAft>
                      </a:pPr>
                      <a:r>
                        <a:rPr lang="it-IT" sz="1400" i="1" dirty="0">
                          <a:solidFill>
                            <a:srgbClr val="272627"/>
                          </a:solidFill>
                          <a:highlight>
                            <a:srgbClr val="FFFF00"/>
                          </a:highlight>
                          <a:latin typeface="Bembo"/>
                          <a:ea typeface="Calibri"/>
                          <a:cs typeface="Bembo"/>
                        </a:rPr>
                        <a:t>con la Regione di competenza;</a:t>
                      </a:r>
                      <a:endParaRPr lang="it-IT" sz="1400" dirty="0">
                        <a:latin typeface="Calibri"/>
                        <a:ea typeface="Calibri"/>
                        <a:cs typeface="Times New Roman"/>
                      </a:endParaRPr>
                    </a:p>
                    <a:p>
                      <a:pPr>
                        <a:lnSpc>
                          <a:spcPct val="115000"/>
                        </a:lnSpc>
                        <a:spcAft>
                          <a:spcPts val="0"/>
                        </a:spcAft>
                      </a:pPr>
                      <a:r>
                        <a:rPr lang="it-IT" sz="1400" i="1" dirty="0">
                          <a:solidFill>
                            <a:srgbClr val="272627"/>
                          </a:solidFill>
                          <a:latin typeface="Bembo"/>
                          <a:ea typeface="Calibri"/>
                          <a:cs typeface="Bembo"/>
                        </a:rPr>
                        <a:t>3. l’aggressività del privato si traduce spesso in </a:t>
                      </a:r>
                      <a:r>
                        <a:rPr lang="it-IT" sz="1400" i="1" dirty="0" err="1">
                          <a:solidFill>
                            <a:srgbClr val="272627"/>
                          </a:solidFill>
                          <a:latin typeface="Bembo"/>
                          <a:ea typeface="Calibri"/>
                          <a:cs typeface="Bembo"/>
                        </a:rPr>
                        <a:t>unafuga</a:t>
                      </a:r>
                      <a:r>
                        <a:rPr lang="it-IT" sz="1400" i="1" dirty="0">
                          <a:solidFill>
                            <a:srgbClr val="272627"/>
                          </a:solidFill>
                          <a:latin typeface="Bembo"/>
                          <a:ea typeface="Calibri"/>
                          <a:cs typeface="Bembo"/>
                        </a:rPr>
                        <a:t> di professionisti verso questo settore, </a:t>
                      </a:r>
                      <a:r>
                        <a:rPr lang="it-IT" sz="1400" i="1" dirty="0" err="1">
                          <a:solidFill>
                            <a:srgbClr val="272627"/>
                          </a:solidFill>
                          <a:latin typeface="Bembo"/>
                          <a:ea typeface="Calibri"/>
                          <a:cs typeface="Bembo"/>
                        </a:rPr>
                        <a:t>speciein</a:t>
                      </a:r>
                      <a:r>
                        <a:rPr lang="it-IT" sz="1400" i="1" dirty="0">
                          <a:solidFill>
                            <a:srgbClr val="272627"/>
                          </a:solidFill>
                          <a:latin typeface="Bembo"/>
                          <a:ea typeface="Calibri"/>
                          <a:cs typeface="Bembo"/>
                        </a:rPr>
                        <a:t> area chirurgica;</a:t>
                      </a:r>
                      <a:endParaRPr lang="it-IT" sz="1400" dirty="0">
                        <a:latin typeface="Calibri"/>
                        <a:ea typeface="Calibri"/>
                        <a:cs typeface="Times New Roman"/>
                      </a:endParaRPr>
                    </a:p>
                  </a:txBody>
                  <a:tcPr marL="67332" marR="67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it-IT" sz="1400" i="1" dirty="0">
                          <a:solidFill>
                            <a:srgbClr val="272627"/>
                          </a:solidFill>
                          <a:latin typeface="Bembo"/>
                          <a:ea typeface="Calibri"/>
                          <a:cs typeface="Bembo"/>
                        </a:rPr>
                        <a:t>4. </a:t>
                      </a:r>
                      <a:r>
                        <a:rPr lang="it-IT" sz="1400" i="1" dirty="0">
                          <a:solidFill>
                            <a:srgbClr val="272627"/>
                          </a:solidFill>
                          <a:highlight>
                            <a:srgbClr val="FFFF00"/>
                          </a:highlight>
                          <a:latin typeface="Bembo"/>
                          <a:ea typeface="Calibri"/>
                          <a:cs typeface="Bembo"/>
                        </a:rPr>
                        <a:t>per le Regioni con forte mobilità passiva risulta difficile programmare</a:t>
                      </a:r>
                      <a:r>
                        <a:rPr lang="it-IT" sz="1400" i="1" dirty="0">
                          <a:solidFill>
                            <a:srgbClr val="272627"/>
                          </a:solidFill>
                          <a:latin typeface="Bembo"/>
                          <a:ea typeface="Calibri"/>
                          <a:cs typeface="Bembo"/>
                        </a:rPr>
                        <a:t> a inizio anno l’</a:t>
                      </a:r>
                      <a:r>
                        <a:rPr lang="it-IT" sz="1400" i="1" dirty="0" err="1">
                          <a:solidFill>
                            <a:srgbClr val="272627"/>
                          </a:solidFill>
                          <a:latin typeface="Bembo"/>
                          <a:ea typeface="Calibri"/>
                          <a:cs typeface="Bembo"/>
                        </a:rPr>
                        <a:t>impattoeconomico</a:t>
                      </a:r>
                      <a:r>
                        <a:rPr lang="it-IT" sz="1400" i="1" dirty="0">
                          <a:solidFill>
                            <a:srgbClr val="272627"/>
                          </a:solidFill>
                          <a:latin typeface="Bembo"/>
                          <a:ea typeface="Calibri"/>
                          <a:cs typeface="Bembo"/>
                        </a:rPr>
                        <a:t> della mobilità che </a:t>
                      </a:r>
                      <a:r>
                        <a:rPr lang="it-IT" sz="1400" i="1" dirty="0" err="1">
                          <a:solidFill>
                            <a:srgbClr val="272627"/>
                          </a:solidFill>
                          <a:latin typeface="Bembo"/>
                          <a:ea typeface="Calibri"/>
                          <a:cs typeface="Bembo"/>
                        </a:rPr>
                        <a:t>determinasistematicamente</a:t>
                      </a:r>
                      <a:r>
                        <a:rPr lang="it-IT" sz="1400" i="1" dirty="0">
                          <a:solidFill>
                            <a:srgbClr val="272627"/>
                          </a:solidFill>
                          <a:latin typeface="Bembo"/>
                          <a:ea typeface="Calibri"/>
                          <a:cs typeface="Bembo"/>
                        </a:rPr>
                        <a:t>, quando vengono resi noti </a:t>
                      </a:r>
                      <a:r>
                        <a:rPr lang="it-IT" sz="1400" i="1" dirty="0" err="1">
                          <a:solidFill>
                            <a:srgbClr val="272627"/>
                          </a:solidFill>
                          <a:latin typeface="Bembo"/>
                          <a:ea typeface="Calibri"/>
                          <a:cs typeface="Bembo"/>
                        </a:rPr>
                        <a:t>ametà</a:t>
                      </a:r>
                      <a:r>
                        <a:rPr lang="it-IT" sz="1400" i="1" dirty="0">
                          <a:solidFill>
                            <a:srgbClr val="272627"/>
                          </a:solidFill>
                          <a:latin typeface="Bembo"/>
                          <a:ea typeface="Calibri"/>
                          <a:cs typeface="Bembo"/>
                        </a:rPr>
                        <a:t> anno i valori degli scambi dell’anno precedente,un aumento dei costi;</a:t>
                      </a:r>
                      <a:endParaRPr lang="it-IT" sz="1400" dirty="0">
                        <a:latin typeface="Calibri"/>
                        <a:ea typeface="Calibri"/>
                        <a:cs typeface="Times New Roman"/>
                      </a:endParaRPr>
                    </a:p>
                    <a:p>
                      <a:pPr>
                        <a:lnSpc>
                          <a:spcPct val="115000"/>
                        </a:lnSpc>
                        <a:spcAft>
                          <a:spcPts val="0"/>
                        </a:spcAft>
                      </a:pPr>
                      <a:r>
                        <a:rPr lang="it-IT" sz="1400" i="1" dirty="0">
                          <a:solidFill>
                            <a:srgbClr val="272627"/>
                          </a:solidFill>
                          <a:latin typeface="Bembo"/>
                          <a:ea typeface="Calibri"/>
                          <a:cs typeface="Bembo"/>
                        </a:rPr>
                        <a:t>5. le regole non condivise tra Regioni confinanti</a:t>
                      </a:r>
                      <a:endParaRPr lang="it-IT" sz="1400" dirty="0">
                        <a:latin typeface="Calibri"/>
                        <a:ea typeface="Calibri"/>
                        <a:cs typeface="Times New Roman"/>
                      </a:endParaRPr>
                    </a:p>
                    <a:p>
                      <a:pPr>
                        <a:lnSpc>
                          <a:spcPct val="115000"/>
                        </a:lnSpc>
                        <a:spcAft>
                          <a:spcPts val="0"/>
                        </a:spcAft>
                      </a:pPr>
                      <a:r>
                        <a:rPr lang="it-IT" sz="1400" i="1" dirty="0">
                          <a:solidFill>
                            <a:srgbClr val="272627"/>
                          </a:solidFill>
                          <a:latin typeface="Bembo"/>
                          <a:ea typeface="Calibri"/>
                          <a:cs typeface="Bembo"/>
                        </a:rPr>
                        <a:t>possono portare a cercare fuori regione </a:t>
                      </a:r>
                      <a:r>
                        <a:rPr lang="it-IT" sz="1400" i="1" dirty="0" err="1">
                          <a:solidFill>
                            <a:srgbClr val="272627"/>
                          </a:solidFill>
                          <a:latin typeface="Bembo"/>
                          <a:ea typeface="Calibri"/>
                          <a:cs typeface="Bembo"/>
                        </a:rPr>
                        <a:t>prestazioniche</a:t>
                      </a:r>
                      <a:r>
                        <a:rPr lang="it-IT" sz="1400" i="1" dirty="0">
                          <a:solidFill>
                            <a:srgbClr val="272627"/>
                          </a:solidFill>
                          <a:latin typeface="Bembo"/>
                          <a:ea typeface="Calibri"/>
                          <a:cs typeface="Bembo"/>
                        </a:rPr>
                        <a:t> nella propria regione vengono offerte a livello ambulatoriale con richiesta di</a:t>
                      </a:r>
                      <a:endParaRPr lang="it-IT" sz="1400" dirty="0">
                        <a:latin typeface="Calibri"/>
                        <a:ea typeface="Calibri"/>
                        <a:cs typeface="Times New Roman"/>
                      </a:endParaRPr>
                    </a:p>
                    <a:p>
                      <a:pPr>
                        <a:lnSpc>
                          <a:spcPct val="115000"/>
                        </a:lnSpc>
                        <a:spcAft>
                          <a:spcPts val="0"/>
                        </a:spcAft>
                      </a:pPr>
                      <a:r>
                        <a:rPr lang="it-IT" sz="1400" i="1" dirty="0">
                          <a:solidFill>
                            <a:srgbClr val="272627"/>
                          </a:solidFill>
                          <a:latin typeface="Bembo"/>
                          <a:ea typeface="Calibri"/>
                          <a:cs typeface="Bembo"/>
                        </a:rPr>
                        <a:t>compartecipazione.</a:t>
                      </a:r>
                      <a:endParaRPr lang="it-IT" sz="1400" dirty="0">
                        <a:latin typeface="Calibri"/>
                        <a:ea typeface="Calibri"/>
                        <a:cs typeface="Times New Roman"/>
                      </a:endParaRPr>
                    </a:p>
                    <a:p>
                      <a:pPr>
                        <a:lnSpc>
                          <a:spcPct val="115000"/>
                        </a:lnSpc>
                        <a:spcAft>
                          <a:spcPts val="0"/>
                        </a:spcAft>
                      </a:pPr>
                      <a:endParaRPr lang="it-IT" sz="1400" i="1" dirty="0" smtClean="0">
                        <a:latin typeface="Calibri"/>
                        <a:ea typeface="Calibri"/>
                        <a:cs typeface="Times New Roman"/>
                      </a:endParaRPr>
                    </a:p>
                    <a:p>
                      <a:pPr>
                        <a:lnSpc>
                          <a:spcPct val="115000"/>
                        </a:lnSpc>
                        <a:spcAft>
                          <a:spcPts val="0"/>
                        </a:spcAft>
                      </a:pPr>
                      <a:endParaRPr lang="it-IT" sz="1400" i="1" dirty="0" smtClean="0">
                        <a:latin typeface="Calibri"/>
                        <a:ea typeface="Calibri"/>
                        <a:cs typeface="Times New Roman"/>
                      </a:endParaRPr>
                    </a:p>
                    <a:p>
                      <a:pPr>
                        <a:lnSpc>
                          <a:spcPct val="115000"/>
                        </a:lnSpc>
                        <a:spcAft>
                          <a:spcPts val="0"/>
                        </a:spcAft>
                      </a:pPr>
                      <a:endParaRPr lang="it-IT" sz="1400" i="1" dirty="0" smtClean="0">
                        <a:latin typeface="Calibri"/>
                        <a:ea typeface="Calibri"/>
                        <a:cs typeface="Times New Roman"/>
                      </a:endParaRPr>
                    </a:p>
                    <a:p>
                      <a:pPr>
                        <a:lnSpc>
                          <a:spcPct val="115000"/>
                        </a:lnSpc>
                        <a:spcAft>
                          <a:spcPts val="0"/>
                        </a:spcAft>
                      </a:pPr>
                      <a:endParaRPr lang="it-IT" sz="1400" i="1" dirty="0" smtClean="0">
                        <a:latin typeface="Calibri"/>
                        <a:ea typeface="Calibri"/>
                        <a:cs typeface="Times New Roman"/>
                      </a:endParaRPr>
                    </a:p>
                    <a:p>
                      <a:pPr>
                        <a:lnSpc>
                          <a:spcPct val="115000"/>
                        </a:lnSpc>
                        <a:spcAft>
                          <a:spcPts val="0"/>
                        </a:spcAft>
                      </a:pPr>
                      <a:r>
                        <a:rPr lang="it-IT" sz="1400" i="1" dirty="0" smtClean="0">
                          <a:latin typeface="Calibri"/>
                          <a:ea typeface="Calibri"/>
                          <a:cs typeface="Times New Roman"/>
                        </a:rPr>
                        <a:t>G</a:t>
                      </a:r>
                      <a:r>
                        <a:rPr lang="it-IT" sz="1400" i="1" dirty="0">
                          <a:latin typeface="Calibri"/>
                          <a:ea typeface="Calibri"/>
                          <a:cs typeface="Times New Roman"/>
                        </a:rPr>
                        <a:t>. </a:t>
                      </a:r>
                      <a:r>
                        <a:rPr lang="it-IT" sz="1400" i="1" dirty="0" err="1" smtClean="0">
                          <a:latin typeface="Calibri"/>
                          <a:ea typeface="Calibri"/>
                          <a:cs typeface="Times New Roman"/>
                        </a:rPr>
                        <a:t>Zuccatelli</a:t>
                      </a:r>
                      <a:endParaRPr lang="it-IT" sz="1400" dirty="0">
                        <a:latin typeface="Calibri"/>
                        <a:ea typeface="Calibri"/>
                        <a:cs typeface="Times New Roman"/>
                      </a:endParaRPr>
                    </a:p>
                  </a:txBody>
                  <a:tcPr marL="67332" marR="673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Segnaposto numero diapositiva 3"/>
          <p:cNvSpPr>
            <a:spLocks noGrp="1"/>
          </p:cNvSpPr>
          <p:nvPr>
            <p:ph type="sldNum" sz="quarter" idx="12"/>
          </p:nvPr>
        </p:nvSpPr>
        <p:spPr/>
        <p:txBody>
          <a:bodyPr/>
          <a:lstStyle/>
          <a:p>
            <a:pPr>
              <a:defRPr/>
            </a:pPr>
            <a:fld id="{CC5E28B8-6584-41FF-A408-0CE35D605C18}" type="slidenum">
              <a:rPr lang="it-IT" smtClean="0"/>
              <a:pPr>
                <a:defRPr/>
              </a:pPr>
              <a:t>51</a:t>
            </a:fld>
            <a:endParaRPr lang="it-IT"/>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3" y="1371600"/>
            <a:ext cx="74961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metto 3 2"/>
          <p:cNvSpPr/>
          <p:nvPr/>
        </p:nvSpPr>
        <p:spPr>
          <a:xfrm>
            <a:off x="6516688" y="0"/>
            <a:ext cx="2627312" cy="184467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800" dirty="0"/>
              <a:t>Personale </a:t>
            </a:r>
          </a:p>
          <a:p>
            <a:pPr algn="ctr">
              <a:defRPr/>
            </a:pPr>
            <a:r>
              <a:rPr lang="it-IT" sz="2800" dirty="0"/>
              <a:t>e Precariato</a:t>
            </a:r>
          </a:p>
        </p:txBody>
      </p:sp>
      <p:sp>
        <p:nvSpPr>
          <p:cNvPr id="4" name="Segnaposto numero diapositiva 3"/>
          <p:cNvSpPr>
            <a:spLocks noGrp="1"/>
          </p:cNvSpPr>
          <p:nvPr>
            <p:ph type="sldNum" sz="quarter" idx="12"/>
          </p:nvPr>
        </p:nvSpPr>
        <p:spPr/>
        <p:txBody>
          <a:bodyPr/>
          <a:lstStyle/>
          <a:p>
            <a:pPr>
              <a:defRPr/>
            </a:pPr>
            <a:fld id="{B1C382A0-8920-489D-BE66-62CB3D7F94E2}" type="slidenum">
              <a:rPr lang="it-IT" smtClean="0"/>
              <a:pPr>
                <a:defRPr/>
              </a:pPr>
              <a:t>52</a:t>
            </a:fld>
            <a:endParaRPr lang="it-IT"/>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463" y="1423988"/>
            <a:ext cx="6315075"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Immagine 2" descr="http://www.anaaopiemonte.info/anaaopiemonte/wp-content/uploads/2014/04/agiovani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438" y="188913"/>
            <a:ext cx="41751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egnaposto numero diapositiva 3"/>
          <p:cNvSpPr>
            <a:spLocks noGrp="1"/>
          </p:cNvSpPr>
          <p:nvPr>
            <p:ph type="sldNum" sz="quarter" idx="12"/>
          </p:nvPr>
        </p:nvSpPr>
        <p:spPr/>
        <p:txBody>
          <a:bodyPr/>
          <a:lstStyle/>
          <a:p>
            <a:pPr>
              <a:defRPr/>
            </a:pPr>
            <a:fld id="{D4354904-D9B3-4991-BE57-DBB050A38771}" type="slidenum">
              <a:rPr lang="it-IT" smtClean="0"/>
              <a:pPr>
                <a:defRPr/>
              </a:pPr>
              <a:t>53</a:t>
            </a:fld>
            <a:endParaRPr lang="it-IT"/>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404813"/>
            <a:ext cx="643890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276475"/>
            <a:ext cx="6734175"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egnaposto numero diapositiva 3"/>
          <p:cNvSpPr>
            <a:spLocks noGrp="1"/>
          </p:cNvSpPr>
          <p:nvPr>
            <p:ph type="sldNum" sz="quarter" idx="12"/>
          </p:nvPr>
        </p:nvSpPr>
        <p:spPr/>
        <p:txBody>
          <a:bodyPr/>
          <a:lstStyle/>
          <a:p>
            <a:pPr>
              <a:defRPr/>
            </a:pPr>
            <a:fld id="{876C6B0A-D159-45BB-9CF4-35E70695F6F9}" type="slidenum">
              <a:rPr lang="it-IT" smtClean="0"/>
              <a:pPr>
                <a:defRPr/>
              </a:pPr>
              <a:t>54</a:t>
            </a:fld>
            <a:endParaRPr lang="it-IT"/>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350"/>
            <a:ext cx="9144000"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ttangolo 2"/>
          <p:cNvSpPr>
            <a:spLocks noChangeArrowheads="1"/>
          </p:cNvSpPr>
          <p:nvPr/>
        </p:nvSpPr>
        <p:spPr bwMode="auto">
          <a:xfrm>
            <a:off x="5435600" y="3213100"/>
            <a:ext cx="2232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it-IT" altLang="it-IT" sz="1800" b="1">
                <a:latin typeface="Arial" charset="0"/>
              </a:rPr>
              <a:t>17 giugno 2015</a:t>
            </a:r>
            <a:endParaRPr lang="it-IT" altLang="it-IT" sz="1800">
              <a:latin typeface="Arial" charset="0"/>
            </a:endParaRPr>
          </a:p>
        </p:txBody>
      </p:sp>
      <p:sp>
        <p:nvSpPr>
          <p:cNvPr id="4" name="Segnaposto numero diapositiva 3"/>
          <p:cNvSpPr>
            <a:spLocks noGrp="1"/>
          </p:cNvSpPr>
          <p:nvPr>
            <p:ph type="sldNum" sz="quarter" idx="12"/>
          </p:nvPr>
        </p:nvSpPr>
        <p:spPr/>
        <p:txBody>
          <a:bodyPr/>
          <a:lstStyle/>
          <a:p>
            <a:pPr>
              <a:defRPr/>
            </a:pPr>
            <a:fld id="{4027AA8C-F21D-415C-BE77-2A0403C7AD09}" type="slidenum">
              <a:rPr lang="it-IT" smtClean="0"/>
              <a:pPr>
                <a:defRPr/>
              </a:pPr>
              <a:t>55</a:t>
            </a:fld>
            <a:endParaRPr lang="it-IT"/>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620713"/>
            <a:ext cx="6697663"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arrotondato 2"/>
          <p:cNvSpPr/>
          <p:nvPr/>
        </p:nvSpPr>
        <p:spPr>
          <a:xfrm>
            <a:off x="1042988" y="5732463"/>
            <a:ext cx="46037" cy="460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58372" name="Immagine 3" descr="http://www.enaios.it/images/burnout-enai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4221163"/>
            <a:ext cx="4824413"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egnaposto numero diapositiva 4"/>
          <p:cNvSpPr>
            <a:spLocks noGrp="1"/>
          </p:cNvSpPr>
          <p:nvPr>
            <p:ph type="sldNum" sz="quarter" idx="12"/>
          </p:nvPr>
        </p:nvSpPr>
        <p:spPr/>
        <p:txBody>
          <a:bodyPr/>
          <a:lstStyle/>
          <a:p>
            <a:pPr>
              <a:defRPr/>
            </a:pPr>
            <a:fld id="{44FF177E-3F2B-4468-8B07-5F7BF542BFAA}" type="slidenum">
              <a:rPr lang="it-IT" smtClean="0"/>
              <a:pPr>
                <a:defRPr/>
              </a:pPr>
              <a:t>56</a:t>
            </a:fld>
            <a:endParaRPr lang="it-IT"/>
          </a:p>
        </p:txBody>
      </p:sp>
      <p:pic>
        <p:nvPicPr>
          <p:cNvPr id="58374" name="Picture 7" descr="http://www.lorenzomediano.es/obras/burnout/portada-burnout-medicos-I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3284538"/>
            <a:ext cx="2124075"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090F8A56-5884-4AAD-8704-57B77C4E4B6C}" type="slidenum">
              <a:rPr lang="it-IT" smtClean="0"/>
              <a:pPr>
                <a:defRPr/>
              </a:pPr>
              <a:t>57</a:t>
            </a:fld>
            <a:endParaRPr lang="it-IT"/>
          </a:p>
        </p:txBody>
      </p:sp>
      <p:pic>
        <p:nvPicPr>
          <p:cNvPr id="59395" name="Immagine 2" descr="http://www.informazionesostenibile.info/wp-content/themes/infosostenibile2008/images/2014/10/albero-piegato-dal-vento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1300" y="1133475"/>
            <a:ext cx="612140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ttangolo 3"/>
          <p:cNvSpPr>
            <a:spLocks noChangeArrowheads="1"/>
          </p:cNvSpPr>
          <p:nvPr/>
        </p:nvSpPr>
        <p:spPr bwMode="auto">
          <a:xfrm>
            <a:off x="1763713" y="4581525"/>
            <a:ext cx="547211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it-IT" altLang="it-IT" b="1" dirty="0" smtClean="0">
                <a:solidFill>
                  <a:srgbClr val="FF0000"/>
                </a:solidFill>
                <a:latin typeface="+mj-lt"/>
              </a:rPr>
              <a:t>La resilienza </a:t>
            </a:r>
            <a:r>
              <a:rPr lang="it-IT" altLang="it-IT" dirty="0" smtClean="0">
                <a:latin typeface="+mj-lt"/>
              </a:rPr>
              <a:t>viene definita come la capacità di un sistema dinamico di resistere o di recuperare, a seguito di sfide notevoli che ne minacciano la stabilità, la vitalità e lo sviluppo. Detto in metafora, rappresenta la possibilità di “rimanere in piedi” nonostante le difficoltà.</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163" y="1341438"/>
            <a:ext cx="730567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umetto 3 3"/>
          <p:cNvSpPr/>
          <p:nvPr/>
        </p:nvSpPr>
        <p:spPr>
          <a:xfrm>
            <a:off x="6516688" y="333375"/>
            <a:ext cx="2627312" cy="180022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400" dirty="0"/>
              <a:t>Integrazione Ospedale Territorio</a:t>
            </a:r>
          </a:p>
        </p:txBody>
      </p:sp>
      <p:sp>
        <p:nvSpPr>
          <p:cNvPr id="5" name="Segnaposto numero diapositiva 4"/>
          <p:cNvSpPr>
            <a:spLocks noGrp="1"/>
          </p:cNvSpPr>
          <p:nvPr>
            <p:ph type="sldNum" sz="quarter" idx="12"/>
          </p:nvPr>
        </p:nvSpPr>
        <p:spPr/>
        <p:txBody>
          <a:bodyPr/>
          <a:lstStyle/>
          <a:p>
            <a:pPr>
              <a:defRPr/>
            </a:pPr>
            <a:fld id="{657B24FE-2ABB-4A2F-8F1E-812DD959DEF7}" type="slidenum">
              <a:rPr lang="it-IT" smtClean="0"/>
              <a:pPr>
                <a:defRPr/>
              </a:pPr>
              <a:t>58</a:t>
            </a:fld>
            <a:endParaRPr lang="it-IT"/>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341438"/>
            <a:ext cx="6221413"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umetto 3 2"/>
          <p:cNvSpPr/>
          <p:nvPr/>
        </p:nvSpPr>
        <p:spPr>
          <a:xfrm>
            <a:off x="6335713" y="0"/>
            <a:ext cx="2808287" cy="223202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400" b="1" dirty="0"/>
              <a:t>Privato Accreditato</a:t>
            </a:r>
          </a:p>
        </p:txBody>
      </p:sp>
      <p:sp>
        <p:nvSpPr>
          <p:cNvPr id="4" name="Segnaposto numero diapositiva 3"/>
          <p:cNvSpPr>
            <a:spLocks noGrp="1"/>
          </p:cNvSpPr>
          <p:nvPr>
            <p:ph type="sldNum" sz="quarter" idx="12"/>
          </p:nvPr>
        </p:nvSpPr>
        <p:spPr/>
        <p:txBody>
          <a:bodyPr/>
          <a:lstStyle/>
          <a:p>
            <a:pPr>
              <a:defRPr/>
            </a:pPr>
            <a:fld id="{3603ADCA-0756-4D0B-866B-B61238C2A264}" type="slidenum">
              <a:rPr lang="it-IT" smtClean="0"/>
              <a:pPr>
                <a:defRPr/>
              </a:pPr>
              <a:t>59</a:t>
            </a:fld>
            <a:endParaRPr lang="it-IT"/>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olo 1"/>
          <p:cNvSpPr>
            <a:spLocks noGrp="1"/>
          </p:cNvSpPr>
          <p:nvPr>
            <p:ph type="title"/>
          </p:nvPr>
        </p:nvSpPr>
        <p:spPr/>
        <p:txBody>
          <a:bodyPr/>
          <a:lstStyle/>
          <a:p>
            <a:pPr eaLnBrk="1" hangingPunct="1"/>
            <a:endParaRPr lang="it-IT" altLang="it-IT" smtClean="0"/>
          </a:p>
        </p:txBody>
      </p:sp>
      <p:pic>
        <p:nvPicPr>
          <p:cNvPr id="7171" name="Immagine 3" descr="http://www.incampania.com/assets/img/Beni/big/farmacia-incurabil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ttangolo 4"/>
          <p:cNvSpPr>
            <a:spLocks noChangeArrowheads="1"/>
          </p:cNvSpPr>
          <p:nvPr/>
        </p:nvSpPr>
        <p:spPr bwMode="auto">
          <a:xfrm>
            <a:off x="179388" y="4221163"/>
            <a:ext cx="8713787"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it-IT" altLang="it-IT" sz="1600" b="1" i="1">
                <a:latin typeface="Bodoni MT" pitchFamily="18" charset="0"/>
              </a:rPr>
              <a:t>Siamo al centro geografico di una antica rete ospedaliera che risale al vicereame spagnolo e fiorisce sotto la dinastia dei Borbone.  </a:t>
            </a:r>
          </a:p>
          <a:p>
            <a:pPr eaLnBrk="1" hangingPunct="1">
              <a:spcBef>
                <a:spcPct val="0"/>
              </a:spcBef>
              <a:buFontTx/>
              <a:buNone/>
            </a:pPr>
            <a:r>
              <a:rPr lang="it-IT" altLang="it-IT" sz="1600" b="1" i="1">
                <a:latin typeface="Bodoni MT" pitchFamily="18" charset="0"/>
              </a:rPr>
              <a:t>  Molti ospedali della rete di assistenza sanitaria, istituita da Don Pedro di Toledo, sono ancora attivi e rappresentano tutt'oggi parte della rete assistenziale di Napoli</a:t>
            </a:r>
          </a:p>
          <a:p>
            <a:pPr eaLnBrk="1" hangingPunct="1">
              <a:spcBef>
                <a:spcPct val="0"/>
              </a:spcBef>
              <a:buFontTx/>
              <a:buNone/>
            </a:pPr>
            <a:r>
              <a:rPr lang="it-IT" altLang="it-IT" sz="1600" b="1" i="1">
                <a:latin typeface="Bodoni MT" pitchFamily="18" charset="0"/>
              </a:rPr>
              <a:t>.  Gli "Incurabili",  "l'Annunziata", l'ospedale di "S. Gennaro extramoenia" ed i "Pellegrini" furono rinomati in tutta Europa come si evince dalle testimonianze di colti viaggiatori dell'epoca che lodavano la loro efficienza assistenziale e la validità dei loro rigorosi statuti.</a:t>
            </a:r>
          </a:p>
          <a:p>
            <a:pPr eaLnBrk="1" hangingPunct="1">
              <a:spcBef>
                <a:spcPct val="0"/>
              </a:spcBef>
              <a:buFontTx/>
              <a:buNone/>
            </a:pPr>
            <a:r>
              <a:rPr lang="it-IT" altLang="it-IT" sz="1600" b="1" i="1">
                <a:latin typeface="Bodoni MT" pitchFamily="18" charset="0"/>
              </a:rPr>
              <a:t>Alcuni di questi ospedali furono ospedali di formazione e di alta specializzazione, come il Collegio Medico-Cerusico degli Incurabili</a:t>
            </a:r>
            <a:r>
              <a:rPr lang="it-IT" altLang="it-IT" sz="1600" b="1">
                <a:latin typeface="Bodoni MT" pitchFamily="18" charset="0"/>
              </a:rPr>
              <a:t>, </a:t>
            </a:r>
          </a:p>
        </p:txBody>
      </p:sp>
      <p:sp>
        <p:nvSpPr>
          <p:cNvPr id="6" name="Segnaposto numero diapositiva 5"/>
          <p:cNvSpPr>
            <a:spLocks noGrp="1"/>
          </p:cNvSpPr>
          <p:nvPr>
            <p:ph type="sldNum" sz="quarter" idx="12"/>
          </p:nvPr>
        </p:nvSpPr>
        <p:spPr/>
        <p:txBody>
          <a:bodyPr/>
          <a:lstStyle/>
          <a:p>
            <a:pPr>
              <a:defRPr/>
            </a:pPr>
            <a:fld id="{B2BC46B1-8B33-4828-95B0-1368300037CB}" type="slidenum">
              <a:rPr lang="it-IT" smtClean="0"/>
              <a:pPr>
                <a:defRPr/>
              </a:pPr>
              <a:t>6</a:t>
            </a:fld>
            <a:endParaRPr lang="it-IT"/>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196975"/>
            <a:ext cx="6840537"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umetto 3 3"/>
          <p:cNvSpPr/>
          <p:nvPr/>
        </p:nvSpPr>
        <p:spPr>
          <a:xfrm>
            <a:off x="6300788" y="0"/>
            <a:ext cx="2555875" cy="201612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t>Appropriatezza Prescrittiva</a:t>
            </a:r>
          </a:p>
        </p:txBody>
      </p:sp>
      <p:sp>
        <p:nvSpPr>
          <p:cNvPr id="5" name="Segnaposto numero diapositiva 4"/>
          <p:cNvSpPr>
            <a:spLocks noGrp="1"/>
          </p:cNvSpPr>
          <p:nvPr>
            <p:ph type="sldNum" sz="quarter" idx="12"/>
          </p:nvPr>
        </p:nvSpPr>
        <p:spPr/>
        <p:txBody>
          <a:bodyPr/>
          <a:lstStyle/>
          <a:p>
            <a:pPr>
              <a:defRPr/>
            </a:pPr>
            <a:fld id="{D679F0F6-62CA-428A-B25F-360FE213DA81}" type="slidenum">
              <a:rPr lang="it-IT" smtClean="0"/>
              <a:pPr>
                <a:defRPr/>
              </a:pPr>
              <a:t>60</a:t>
            </a:fld>
            <a:endParaRPr lang="it-IT"/>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metto 3 1"/>
          <p:cNvSpPr/>
          <p:nvPr/>
        </p:nvSpPr>
        <p:spPr>
          <a:xfrm>
            <a:off x="6084888" y="333375"/>
            <a:ext cx="2879725" cy="208756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800" b="1" dirty="0"/>
              <a:t>Criticità sociali</a:t>
            </a:r>
          </a:p>
        </p:txBody>
      </p:sp>
      <p:pic>
        <p:nvPicPr>
          <p:cNvPr id="63491" name="Immagine 2" descr="http://www.campaniasuweb.it/sites/default/files/articolo/immagine/201408/motori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350"/>
            <a:ext cx="4895850"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2924175"/>
            <a:ext cx="34925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Immagine 4" descr="http://www.ilmattino.it/FotoGallery_IMG/HIGH/20150630_101439_PON-558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429000"/>
            <a:ext cx="4392613"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onnettore 2 6"/>
          <p:cNvCxnSpPr/>
          <p:nvPr/>
        </p:nvCxnSpPr>
        <p:spPr>
          <a:xfrm>
            <a:off x="7812088" y="659765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Segnaposto numero diapositiva 7"/>
          <p:cNvSpPr>
            <a:spLocks noGrp="1"/>
          </p:cNvSpPr>
          <p:nvPr>
            <p:ph type="sldNum" sz="quarter" idx="12"/>
          </p:nvPr>
        </p:nvSpPr>
        <p:spPr>
          <a:xfrm>
            <a:off x="6372225" y="5157788"/>
            <a:ext cx="2133600" cy="365125"/>
          </a:xfrm>
        </p:spPr>
        <p:txBody>
          <a:bodyPr/>
          <a:lstStyle/>
          <a:p>
            <a:pPr>
              <a:defRPr/>
            </a:pPr>
            <a:fld id="{55459011-D219-485A-A1AC-1EB998B1DBA8}" type="slidenum">
              <a:rPr lang="it-IT" smtClean="0"/>
              <a:pPr>
                <a:defRPr/>
              </a:pPr>
              <a:t>61</a:t>
            </a:fld>
            <a:endParaRPr lang="it-IT"/>
          </a:p>
        </p:txBody>
      </p:sp>
      <p:cxnSp>
        <p:nvCxnSpPr>
          <p:cNvPr id="13" name="Connettore 1 12"/>
          <p:cNvCxnSpPr/>
          <p:nvPr/>
        </p:nvCxnSpPr>
        <p:spPr>
          <a:xfrm>
            <a:off x="7667625" y="5805488"/>
            <a:ext cx="360363"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FCFAECA4-8B2D-4128-8688-C501425F4882}" type="slidenum">
              <a:rPr lang="it-IT" smtClean="0"/>
              <a:pPr>
                <a:defRPr/>
              </a:pPr>
              <a:t>62</a:t>
            </a:fld>
            <a:endParaRPr lang="it-IT"/>
          </a:p>
        </p:txBody>
      </p:sp>
      <p:sp>
        <p:nvSpPr>
          <p:cNvPr id="64515" name="Rectangle 3"/>
          <p:cNvSpPr>
            <a:spLocks noChangeArrowheads="1"/>
          </p:cNvSpPr>
          <p:nvPr/>
        </p:nvSpPr>
        <p:spPr bwMode="auto">
          <a:xfrm>
            <a:off x="179388" y="349250"/>
            <a:ext cx="8713787" cy="30464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endParaRPr lang="en-US" altLang="it-IT" sz="1800" b="1">
              <a:solidFill>
                <a:srgbClr val="003F85"/>
              </a:solidFill>
              <a:latin typeface="Georgia" pitchFamily="18" charset="0"/>
              <a:cs typeface="Times New Roman" pitchFamily="18" charset="0"/>
            </a:endParaRPr>
          </a:p>
          <a:p>
            <a:pPr>
              <a:spcBef>
                <a:spcPct val="0"/>
              </a:spcBef>
              <a:buFontTx/>
              <a:buNone/>
            </a:pPr>
            <a:endParaRPr lang="it-IT" altLang="it-IT" sz="1200">
              <a:latin typeface="Arial" charset="0"/>
              <a:cs typeface="Times New Roman" pitchFamily="18" charset="0"/>
            </a:endParaRPr>
          </a:p>
          <a:p>
            <a:pPr>
              <a:spcBef>
                <a:spcPct val="0"/>
              </a:spcBef>
              <a:buFontTx/>
              <a:buNone/>
            </a:pPr>
            <a:r>
              <a:rPr lang="it-IT" altLang="it-IT" sz="1800">
                <a:solidFill>
                  <a:srgbClr val="252525"/>
                </a:solidFill>
                <a:latin typeface="Arial" charset="0"/>
                <a:ea typeface="Times New Roman" pitchFamily="18" charset="0"/>
                <a:cs typeface="Arial" charset="0"/>
              </a:rPr>
              <a:t>La </a:t>
            </a:r>
            <a:r>
              <a:rPr lang="it-IT" altLang="it-IT" sz="1800" b="1">
                <a:solidFill>
                  <a:srgbClr val="252525"/>
                </a:solidFill>
                <a:latin typeface="Arial" charset="0"/>
                <a:ea typeface="Times New Roman" pitchFamily="18" charset="0"/>
                <a:cs typeface="Arial" charset="0"/>
              </a:rPr>
              <a:t>teoria delle finestre rotte</a:t>
            </a:r>
            <a:r>
              <a:rPr lang="it-IT" altLang="it-IT" sz="1800">
                <a:solidFill>
                  <a:srgbClr val="252525"/>
                </a:solidFill>
                <a:latin typeface="Arial" charset="0"/>
                <a:ea typeface="Times New Roman" pitchFamily="18" charset="0"/>
                <a:cs typeface="Arial" charset="0"/>
              </a:rPr>
              <a:t> indica quella </a:t>
            </a:r>
            <a:r>
              <a:rPr lang="it-IT" altLang="it-IT" sz="1800">
                <a:solidFill>
                  <a:srgbClr val="0B0080"/>
                </a:solidFill>
                <a:latin typeface="Arial" charset="0"/>
                <a:ea typeface="Times New Roman" pitchFamily="18" charset="0"/>
                <a:cs typeface="Arial" charset="0"/>
                <a:hlinkClick r:id="rId2" tooltip="Sociologia"/>
              </a:rPr>
              <a:t>teoria sociologica</a:t>
            </a:r>
            <a:r>
              <a:rPr lang="it-IT" altLang="it-IT" sz="1800">
                <a:solidFill>
                  <a:srgbClr val="252525"/>
                </a:solidFill>
                <a:latin typeface="Arial" charset="0"/>
                <a:ea typeface="Times New Roman" pitchFamily="18" charset="0"/>
                <a:cs typeface="Arial" charset="0"/>
              </a:rPr>
              <a:t> secondo cui investendo le risorse, umane e finanziarie nella cura dell'esistente e nel rispetto della civile convivenza si ottengono risultati migliori rispetto all'uso di misure repressive.</a:t>
            </a:r>
            <a:endParaRPr lang="it-IT" altLang="it-IT" sz="1200">
              <a:latin typeface="Arial" charset="0"/>
              <a:cs typeface="Times New Roman" pitchFamily="18" charset="0"/>
            </a:endParaRPr>
          </a:p>
          <a:p>
            <a:pPr>
              <a:spcBef>
                <a:spcPct val="0"/>
              </a:spcBef>
              <a:buFontTx/>
              <a:buNone/>
            </a:pPr>
            <a:r>
              <a:rPr lang="it-IT" altLang="it-IT" sz="1800">
                <a:solidFill>
                  <a:srgbClr val="252525"/>
                </a:solidFill>
                <a:latin typeface="Arial" charset="0"/>
                <a:cs typeface="Times New Roman" pitchFamily="18" charset="0"/>
              </a:rPr>
              <a:t>Ad esempio l'esistenza di una finestra rotta (a cui il nome della teoria) potrebbe generare fenomeni di emulazione, portando qualcun altro a rompere un lampione o un idrante, dando così inizio a una spirale di degrado urbano e sociale</a:t>
            </a:r>
            <a:r>
              <a:rPr lang="it-IT" altLang="it-IT" sz="1800" baseline="30000">
                <a:solidFill>
                  <a:srgbClr val="0B0080"/>
                </a:solidFill>
                <a:latin typeface="Arial" charset="0"/>
                <a:cs typeface="Times New Roman" pitchFamily="18" charset="0"/>
                <a:hlinkClick r:id="rId3"/>
              </a:rPr>
              <a:t>[1]</a:t>
            </a:r>
            <a:r>
              <a:rPr lang="it-IT" altLang="it-IT" sz="1800">
                <a:solidFill>
                  <a:srgbClr val="252525"/>
                </a:solidFill>
                <a:latin typeface="Arial" charset="0"/>
                <a:cs typeface="Times New Roman" pitchFamily="18" charset="0"/>
              </a:rPr>
              <a:t>. La teoria fu introdotta nel 1982 in un articolo di scienze sociali di </a:t>
            </a:r>
            <a:r>
              <a:rPr lang="it-IT" altLang="it-IT" sz="1800">
                <a:solidFill>
                  <a:srgbClr val="A55858"/>
                </a:solidFill>
                <a:latin typeface="Arial" charset="0"/>
                <a:cs typeface="Times New Roman" pitchFamily="18" charset="0"/>
                <a:hlinkClick r:id="rId4" tooltip="James Q. Wilson (la pagina non esiste)"/>
              </a:rPr>
              <a:t>James Q. Wilson</a:t>
            </a:r>
            <a:r>
              <a:rPr lang="it-IT" altLang="it-IT" sz="1800">
                <a:solidFill>
                  <a:srgbClr val="252525"/>
                </a:solidFill>
                <a:latin typeface="Arial" charset="0"/>
                <a:cs typeface="Times New Roman" pitchFamily="18" charset="0"/>
              </a:rPr>
              <a:t> e </a:t>
            </a:r>
            <a:r>
              <a:rPr lang="it-IT" altLang="it-IT" sz="1800">
                <a:solidFill>
                  <a:srgbClr val="A55858"/>
                </a:solidFill>
                <a:latin typeface="Arial" charset="0"/>
                <a:cs typeface="Times New Roman" pitchFamily="18" charset="0"/>
                <a:hlinkClick r:id="rId5" tooltip="George L. Kelling (la pagina non esiste)"/>
              </a:rPr>
              <a:t>George L. Kelling</a:t>
            </a:r>
            <a:r>
              <a:rPr lang="it-IT" altLang="it-IT" sz="1800" baseline="30000">
                <a:solidFill>
                  <a:srgbClr val="0B0080"/>
                </a:solidFill>
                <a:latin typeface="Arial" charset="0"/>
                <a:cs typeface="Times New Roman" pitchFamily="18" charset="0"/>
                <a:hlinkClick r:id="rId6"/>
              </a:rPr>
              <a:t>[2]</a:t>
            </a:r>
            <a:r>
              <a:rPr lang="it-IT" altLang="it-IT" sz="1800">
                <a:solidFill>
                  <a:srgbClr val="252525"/>
                </a:solidFill>
                <a:latin typeface="Arial" charset="0"/>
                <a:cs typeface="Times New Roman" pitchFamily="18" charset="0"/>
              </a:rPr>
              <a:t>.</a:t>
            </a:r>
            <a:endParaRPr lang="it-IT" altLang="it-IT" sz="1800">
              <a:latin typeface="Arial" charset="0"/>
            </a:endParaRPr>
          </a:p>
        </p:txBody>
      </p:sp>
      <p:pic>
        <p:nvPicPr>
          <p:cNvPr id="64516" name="Immagine 5" descr="http://img1.ilmessaggero.it/MsgrNews/PANORAMA/20150206_c1_gfgsssdfgh.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9488" y="4350186"/>
            <a:ext cx="4969048" cy="1715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Rettangolo 6"/>
          <p:cNvSpPr>
            <a:spLocks noChangeArrowheads="1"/>
          </p:cNvSpPr>
          <p:nvPr/>
        </p:nvSpPr>
        <p:spPr bwMode="auto">
          <a:xfrm>
            <a:off x="2269568" y="6095342"/>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FontTx/>
              <a:buNone/>
            </a:pPr>
            <a:r>
              <a:rPr lang="en-US" altLang="it-IT" sz="1800" b="1" dirty="0">
                <a:solidFill>
                  <a:srgbClr val="FF0000"/>
                </a:solidFill>
                <a:latin typeface="Georgia" pitchFamily="18" charset="0"/>
                <a:cs typeface="Times New Roman" pitchFamily="18" charset="0"/>
              </a:rPr>
              <a:t>The broken window theory in health: Examples of graffiti </a:t>
            </a:r>
          </a:p>
        </p:txBody>
      </p:sp>
      <p:pic>
        <p:nvPicPr>
          <p:cNvPr id="6451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536" y="3686622"/>
            <a:ext cx="3819525"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2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85636" y="3946780"/>
            <a:ext cx="198120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22" name="Picture 10" descr="http://www.ilmattino.it/img/logo-mattino.png.pagespeed.ce.KQPH1mNIgN.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8015" y="3320008"/>
            <a:ext cx="2806488" cy="3666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metto 4 1"/>
          <p:cNvSpPr/>
          <p:nvPr/>
        </p:nvSpPr>
        <p:spPr>
          <a:xfrm>
            <a:off x="6156325" y="765175"/>
            <a:ext cx="2808288" cy="201612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400" dirty="0"/>
              <a:t>Soluzioni?</a:t>
            </a:r>
          </a:p>
        </p:txBody>
      </p:sp>
      <p:sp>
        <p:nvSpPr>
          <p:cNvPr id="3" name="Rettangolo arrotondato 2"/>
          <p:cNvSpPr/>
          <p:nvPr/>
        </p:nvSpPr>
        <p:spPr>
          <a:xfrm>
            <a:off x="1258888" y="765175"/>
            <a:ext cx="4105275" cy="12239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800" dirty="0"/>
              <a:t>Perequazione economica</a:t>
            </a:r>
          </a:p>
        </p:txBody>
      </p:sp>
      <p:sp>
        <p:nvSpPr>
          <p:cNvPr id="4" name="Rettangolo arrotondato 3"/>
          <p:cNvSpPr/>
          <p:nvPr/>
        </p:nvSpPr>
        <p:spPr>
          <a:xfrm>
            <a:off x="1331913" y="2349500"/>
            <a:ext cx="3887787" cy="13668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3600" dirty="0"/>
              <a:t>Investimenti</a:t>
            </a:r>
          </a:p>
        </p:txBody>
      </p:sp>
      <p:sp>
        <p:nvSpPr>
          <p:cNvPr id="5" name="Rettangolo arrotondato 4"/>
          <p:cNvSpPr/>
          <p:nvPr/>
        </p:nvSpPr>
        <p:spPr>
          <a:xfrm>
            <a:off x="1476375" y="4292600"/>
            <a:ext cx="3743325" cy="1008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800" b="1" dirty="0"/>
              <a:t>Creazione Moderne Reti Assistenziali</a:t>
            </a:r>
          </a:p>
        </p:txBody>
      </p:sp>
      <p:sp>
        <p:nvSpPr>
          <p:cNvPr id="6" name="Segnaposto numero diapositiva 5"/>
          <p:cNvSpPr>
            <a:spLocks noGrp="1"/>
          </p:cNvSpPr>
          <p:nvPr>
            <p:ph type="sldNum" sz="quarter" idx="12"/>
          </p:nvPr>
        </p:nvSpPr>
        <p:spPr/>
        <p:txBody>
          <a:bodyPr/>
          <a:lstStyle/>
          <a:p>
            <a:pPr>
              <a:defRPr/>
            </a:pPr>
            <a:fld id="{E64D43E1-FE79-40A9-AF08-E9DB7CBFF9B4}" type="slidenum">
              <a:rPr lang="it-IT" smtClean="0"/>
              <a:pPr>
                <a:defRPr/>
              </a:pPr>
              <a:t>63</a:t>
            </a:fld>
            <a:endParaRPr lang="it-IT"/>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p:cNvSpPr/>
          <p:nvPr/>
        </p:nvSpPr>
        <p:spPr>
          <a:xfrm>
            <a:off x="1042988" y="836613"/>
            <a:ext cx="4033837" cy="12969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400" b="1" dirty="0"/>
              <a:t>EBM Appropriatezza</a:t>
            </a:r>
          </a:p>
        </p:txBody>
      </p:sp>
      <p:sp>
        <p:nvSpPr>
          <p:cNvPr id="3" name="Rettangolo arrotondato 2"/>
          <p:cNvSpPr/>
          <p:nvPr/>
        </p:nvSpPr>
        <p:spPr>
          <a:xfrm>
            <a:off x="1116013" y="2924175"/>
            <a:ext cx="4103687" cy="13684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800" dirty="0"/>
              <a:t>Valorizzazione delle eccellenze</a:t>
            </a:r>
          </a:p>
        </p:txBody>
      </p:sp>
      <p:sp>
        <p:nvSpPr>
          <p:cNvPr id="4" name="Rettangolo arrotondato 3"/>
          <p:cNvSpPr/>
          <p:nvPr/>
        </p:nvSpPr>
        <p:spPr>
          <a:xfrm>
            <a:off x="1042988" y="5229225"/>
            <a:ext cx="4249737" cy="1008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400" b="1" dirty="0"/>
              <a:t>Apertura nuovi nosocomi e chiusura di quelli non sicuri</a:t>
            </a:r>
          </a:p>
        </p:txBody>
      </p:sp>
      <p:sp>
        <p:nvSpPr>
          <p:cNvPr id="5" name="Segnaposto numero diapositiva 4"/>
          <p:cNvSpPr>
            <a:spLocks noGrp="1"/>
          </p:cNvSpPr>
          <p:nvPr>
            <p:ph type="sldNum" sz="quarter" idx="12"/>
          </p:nvPr>
        </p:nvSpPr>
        <p:spPr/>
        <p:txBody>
          <a:bodyPr/>
          <a:lstStyle/>
          <a:p>
            <a:pPr>
              <a:defRPr/>
            </a:pPr>
            <a:fld id="{FD4FD90A-C1B4-4B2B-81D4-BFC09520ABC4}" type="slidenum">
              <a:rPr lang="it-IT" smtClean="0"/>
              <a:pPr>
                <a:defRPr/>
              </a:pPr>
              <a:t>64</a:t>
            </a:fld>
            <a:endParaRPr lang="it-IT"/>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arrotondato 1"/>
          <p:cNvSpPr/>
          <p:nvPr/>
        </p:nvSpPr>
        <p:spPr>
          <a:xfrm>
            <a:off x="971550" y="1125538"/>
            <a:ext cx="3600450" cy="12239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400" b="1" dirty="0"/>
              <a:t>Personale</a:t>
            </a:r>
          </a:p>
          <a:p>
            <a:pPr algn="ctr">
              <a:defRPr/>
            </a:pPr>
            <a:r>
              <a:rPr lang="it-IT" sz="2400" b="1" dirty="0"/>
              <a:t>Sblocco del turn </a:t>
            </a:r>
            <a:r>
              <a:rPr lang="it-IT" sz="2400" b="1" dirty="0" err="1"/>
              <a:t>over</a:t>
            </a:r>
            <a:endParaRPr lang="it-IT" sz="2400" b="1" dirty="0"/>
          </a:p>
        </p:txBody>
      </p:sp>
      <p:sp>
        <p:nvSpPr>
          <p:cNvPr id="4" name="Rettangolo arrotondato 3"/>
          <p:cNvSpPr/>
          <p:nvPr/>
        </p:nvSpPr>
        <p:spPr>
          <a:xfrm>
            <a:off x="971550" y="3141663"/>
            <a:ext cx="3671888" cy="1366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400" b="1" dirty="0"/>
              <a:t>Personale </a:t>
            </a:r>
          </a:p>
          <a:p>
            <a:pPr algn="ctr">
              <a:defRPr/>
            </a:pPr>
            <a:r>
              <a:rPr lang="it-IT" sz="2400" b="1" dirty="0"/>
              <a:t>Formazione</a:t>
            </a:r>
          </a:p>
        </p:txBody>
      </p:sp>
      <p:sp>
        <p:nvSpPr>
          <p:cNvPr id="7" name="Rettangolo arrotondato 6"/>
          <p:cNvSpPr/>
          <p:nvPr/>
        </p:nvSpPr>
        <p:spPr>
          <a:xfrm>
            <a:off x="1042988" y="5300663"/>
            <a:ext cx="3600450" cy="1008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400" b="1" dirty="0"/>
              <a:t>Personale </a:t>
            </a:r>
          </a:p>
          <a:p>
            <a:pPr algn="ctr">
              <a:defRPr/>
            </a:pPr>
            <a:r>
              <a:rPr lang="it-IT" sz="2400" b="1" dirty="0"/>
              <a:t>Condizioni di lavoro</a:t>
            </a:r>
          </a:p>
        </p:txBody>
      </p:sp>
      <p:sp>
        <p:nvSpPr>
          <p:cNvPr id="5" name="Segnaposto numero diapositiva 4"/>
          <p:cNvSpPr>
            <a:spLocks noGrp="1"/>
          </p:cNvSpPr>
          <p:nvPr>
            <p:ph type="sldNum" sz="quarter" idx="12"/>
          </p:nvPr>
        </p:nvSpPr>
        <p:spPr/>
        <p:txBody>
          <a:bodyPr/>
          <a:lstStyle/>
          <a:p>
            <a:pPr>
              <a:defRPr/>
            </a:pPr>
            <a:fld id="{0A2A5B0A-0D49-49F6-8A4B-998ECBD57A15}" type="slidenum">
              <a:rPr lang="it-IT" smtClean="0"/>
              <a:pPr>
                <a:defRPr/>
              </a:pPr>
              <a:t>65</a:t>
            </a:fld>
            <a:endParaRPr lang="it-IT"/>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arrotondato 5"/>
          <p:cNvSpPr/>
          <p:nvPr/>
        </p:nvSpPr>
        <p:spPr>
          <a:xfrm>
            <a:off x="250825" y="1844675"/>
            <a:ext cx="4968875" cy="13684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400" b="1" dirty="0"/>
              <a:t>Patto con gli operatori per la riduzione delle liste d’attesa</a:t>
            </a:r>
          </a:p>
        </p:txBody>
      </p:sp>
      <p:pic>
        <p:nvPicPr>
          <p:cNvPr id="68611" name="Immagine 5" descr="http://i.ytimg.com/vi/UkKDvh9VwOI/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3965575"/>
            <a:ext cx="3744913"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arrotondato 7"/>
          <p:cNvSpPr/>
          <p:nvPr/>
        </p:nvSpPr>
        <p:spPr>
          <a:xfrm>
            <a:off x="323850" y="404813"/>
            <a:ext cx="4176713" cy="1008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400" b="1" dirty="0"/>
              <a:t>Nuove Regole per la mobilità passiva</a:t>
            </a:r>
          </a:p>
        </p:txBody>
      </p:sp>
      <p:sp>
        <p:nvSpPr>
          <p:cNvPr id="5" name="Rettangolo arrotondato 4"/>
          <p:cNvSpPr/>
          <p:nvPr/>
        </p:nvSpPr>
        <p:spPr>
          <a:xfrm>
            <a:off x="395288" y="3860800"/>
            <a:ext cx="4032250" cy="13684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400" b="1" dirty="0"/>
              <a:t>Prevenzione</a:t>
            </a:r>
          </a:p>
        </p:txBody>
      </p:sp>
      <p:sp>
        <p:nvSpPr>
          <p:cNvPr id="7" name="Segnaposto numero diapositiva 6"/>
          <p:cNvSpPr>
            <a:spLocks noGrp="1"/>
          </p:cNvSpPr>
          <p:nvPr>
            <p:ph type="sldNum" sz="quarter" idx="12"/>
          </p:nvPr>
        </p:nvSpPr>
        <p:spPr/>
        <p:txBody>
          <a:bodyPr/>
          <a:lstStyle/>
          <a:p>
            <a:pPr>
              <a:defRPr/>
            </a:pPr>
            <a:fld id="{9D01609D-13C5-412B-823A-EBF0EAFA0459}" type="slidenum">
              <a:rPr lang="it-IT" smtClean="0"/>
              <a:pPr>
                <a:defRPr/>
              </a:pPr>
              <a:t>66</a:t>
            </a:fld>
            <a:endParaRPr lang="it-IT"/>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ccia circolare a destra 1"/>
          <p:cNvSpPr/>
          <p:nvPr/>
        </p:nvSpPr>
        <p:spPr>
          <a:xfrm>
            <a:off x="1403350" y="1844675"/>
            <a:ext cx="1512888" cy="230505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3" name="Freccia circolare a sinistra 2"/>
          <p:cNvSpPr/>
          <p:nvPr/>
        </p:nvSpPr>
        <p:spPr>
          <a:xfrm>
            <a:off x="5580063" y="1916113"/>
            <a:ext cx="1655762" cy="2160587"/>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chemeClr val="tx1"/>
              </a:solidFill>
            </a:endParaRPr>
          </a:p>
        </p:txBody>
      </p:sp>
      <p:sp>
        <p:nvSpPr>
          <p:cNvPr id="4" name="Ovale 3"/>
          <p:cNvSpPr/>
          <p:nvPr/>
        </p:nvSpPr>
        <p:spPr>
          <a:xfrm>
            <a:off x="2916238" y="1916113"/>
            <a:ext cx="2447925" cy="21605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800" b="1" dirty="0"/>
              <a:t>Rete di consenso</a:t>
            </a:r>
          </a:p>
        </p:txBody>
      </p:sp>
      <p:sp>
        <p:nvSpPr>
          <p:cNvPr id="5" name="Ovale 4"/>
          <p:cNvSpPr/>
          <p:nvPr/>
        </p:nvSpPr>
        <p:spPr>
          <a:xfrm>
            <a:off x="323850" y="476250"/>
            <a:ext cx="2519363" cy="1152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400" b="1" dirty="0"/>
              <a:t> TRA OPERATORI</a:t>
            </a:r>
          </a:p>
        </p:txBody>
      </p:sp>
      <p:sp>
        <p:nvSpPr>
          <p:cNvPr id="6" name="Ovale 5"/>
          <p:cNvSpPr/>
          <p:nvPr/>
        </p:nvSpPr>
        <p:spPr>
          <a:xfrm>
            <a:off x="3492500" y="549275"/>
            <a:ext cx="2232025" cy="1150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000" b="1" dirty="0"/>
              <a:t>CON LE ISTITUZIONI</a:t>
            </a:r>
          </a:p>
        </p:txBody>
      </p:sp>
      <p:sp>
        <p:nvSpPr>
          <p:cNvPr id="7" name="Ovale 6"/>
          <p:cNvSpPr/>
          <p:nvPr/>
        </p:nvSpPr>
        <p:spPr>
          <a:xfrm>
            <a:off x="6227763" y="620713"/>
            <a:ext cx="2447925"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400" b="1" dirty="0"/>
              <a:t>CON I CITTADINI</a:t>
            </a:r>
          </a:p>
        </p:txBody>
      </p:sp>
      <p:sp>
        <p:nvSpPr>
          <p:cNvPr id="8" name="Ovale 7"/>
          <p:cNvSpPr/>
          <p:nvPr/>
        </p:nvSpPr>
        <p:spPr>
          <a:xfrm>
            <a:off x="468313" y="4508500"/>
            <a:ext cx="2663825" cy="15128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400" b="1" dirty="0"/>
              <a:t>CON I</a:t>
            </a:r>
          </a:p>
          <a:p>
            <a:pPr algn="ctr">
              <a:defRPr/>
            </a:pPr>
            <a:r>
              <a:rPr lang="it-IT" sz="2400" b="1" dirty="0"/>
              <a:t> SINDACATATI</a:t>
            </a:r>
          </a:p>
        </p:txBody>
      </p:sp>
      <p:sp>
        <p:nvSpPr>
          <p:cNvPr id="10" name="Ovale 9"/>
          <p:cNvSpPr/>
          <p:nvPr/>
        </p:nvSpPr>
        <p:spPr>
          <a:xfrm>
            <a:off x="3492500" y="4724400"/>
            <a:ext cx="2951163" cy="1368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a:t> </a:t>
            </a:r>
            <a:r>
              <a:rPr lang="it-IT" sz="2400" b="1" dirty="0"/>
              <a:t>CON LE ASSOCIAZIONI </a:t>
            </a:r>
          </a:p>
        </p:txBody>
      </p:sp>
      <p:sp>
        <p:nvSpPr>
          <p:cNvPr id="11" name="Ovale 10"/>
          <p:cNvSpPr/>
          <p:nvPr/>
        </p:nvSpPr>
        <p:spPr>
          <a:xfrm>
            <a:off x="6372225" y="4221163"/>
            <a:ext cx="2592388" cy="1295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400" b="1" dirty="0"/>
              <a:t>CON GLI ACCREDITATI</a:t>
            </a:r>
          </a:p>
        </p:txBody>
      </p:sp>
      <p:sp>
        <p:nvSpPr>
          <p:cNvPr id="12" name="Segnaposto numero diapositiva 11"/>
          <p:cNvSpPr>
            <a:spLocks noGrp="1"/>
          </p:cNvSpPr>
          <p:nvPr>
            <p:ph type="sldNum" sz="quarter" idx="12"/>
          </p:nvPr>
        </p:nvSpPr>
        <p:spPr/>
        <p:txBody>
          <a:bodyPr/>
          <a:lstStyle/>
          <a:p>
            <a:pPr>
              <a:defRPr/>
            </a:pPr>
            <a:fld id="{F1AF48F3-9C8A-42AB-AB48-A7752F20A4AF}" type="slidenum">
              <a:rPr lang="it-IT" smtClean="0"/>
              <a:pPr>
                <a:defRPr/>
              </a:pPr>
              <a:t>67</a:t>
            </a:fld>
            <a:endParaRPr lang="it-IT"/>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ccia in giù 1"/>
          <p:cNvSpPr/>
          <p:nvPr/>
        </p:nvSpPr>
        <p:spPr>
          <a:xfrm>
            <a:off x="2627313" y="765175"/>
            <a:ext cx="1081087" cy="13684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Freccia in giù 2"/>
          <p:cNvSpPr/>
          <p:nvPr/>
        </p:nvSpPr>
        <p:spPr>
          <a:xfrm>
            <a:off x="5076825" y="836613"/>
            <a:ext cx="1150938" cy="13684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 name="Rettangolo 3"/>
          <p:cNvSpPr/>
          <p:nvPr/>
        </p:nvSpPr>
        <p:spPr>
          <a:xfrm>
            <a:off x="1619250" y="2636838"/>
            <a:ext cx="5761038" cy="10080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800" b="1" dirty="0"/>
              <a:t>Forte iniziativa Politica</a:t>
            </a:r>
          </a:p>
        </p:txBody>
      </p:sp>
      <p:sp>
        <p:nvSpPr>
          <p:cNvPr id="5" name="Freccia in giù 4"/>
          <p:cNvSpPr/>
          <p:nvPr/>
        </p:nvSpPr>
        <p:spPr>
          <a:xfrm>
            <a:off x="4211638" y="3860800"/>
            <a:ext cx="431800" cy="7921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6" name="Ovale 5"/>
          <p:cNvSpPr/>
          <p:nvPr/>
        </p:nvSpPr>
        <p:spPr>
          <a:xfrm>
            <a:off x="2411413" y="4797425"/>
            <a:ext cx="4248150" cy="172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400" b="1" dirty="0"/>
              <a:t>Posizioni condivise Regioni del Sud in conferenza Stato Regioni</a:t>
            </a:r>
          </a:p>
        </p:txBody>
      </p:sp>
      <p:sp>
        <p:nvSpPr>
          <p:cNvPr id="7" name="Segnaposto numero diapositiva 6"/>
          <p:cNvSpPr>
            <a:spLocks noGrp="1"/>
          </p:cNvSpPr>
          <p:nvPr>
            <p:ph type="sldNum" sz="quarter" idx="12"/>
          </p:nvPr>
        </p:nvSpPr>
        <p:spPr/>
        <p:txBody>
          <a:bodyPr/>
          <a:lstStyle/>
          <a:p>
            <a:pPr>
              <a:defRPr/>
            </a:pPr>
            <a:fld id="{969F3DD2-2ACA-4A4E-B24E-CA9A02BB39B6}" type="slidenum">
              <a:rPr lang="it-IT" smtClean="0"/>
              <a:pPr>
                <a:defRPr/>
              </a:pPr>
              <a:t>68</a:t>
            </a:fld>
            <a:endParaRPr lang="it-IT"/>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pPr>
              <a:defRPr/>
            </a:pPr>
            <a:fld id="{65AD85A8-F71F-48F0-9979-D0D0613E02CA}" type="slidenum">
              <a:rPr lang="it-IT" smtClean="0"/>
              <a:pPr>
                <a:defRPr/>
              </a:pPr>
              <a:t>69</a:t>
            </a:fld>
            <a:endParaRPr lang="it-IT"/>
          </a:p>
        </p:txBody>
      </p:sp>
      <p:sp>
        <p:nvSpPr>
          <p:cNvPr id="3" name="Triangolo isoscele 2"/>
          <p:cNvSpPr/>
          <p:nvPr/>
        </p:nvSpPr>
        <p:spPr>
          <a:xfrm>
            <a:off x="2555875" y="1052513"/>
            <a:ext cx="3960813" cy="417671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400" b="1" dirty="0"/>
              <a:t>Controllo Democratico sulle risorse utilizzate in Sanità</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
          <p:cNvSpPr>
            <a:spLocks noGrp="1"/>
          </p:cNvSpPr>
          <p:nvPr>
            <p:ph type="title"/>
          </p:nvPr>
        </p:nvSpPr>
        <p:spPr/>
        <p:txBody>
          <a:bodyPr/>
          <a:lstStyle/>
          <a:p>
            <a:pPr eaLnBrk="1" hangingPunct="1"/>
            <a:endParaRPr lang="it-IT" altLang="it-IT" smtClean="0"/>
          </a:p>
        </p:txBody>
      </p:sp>
      <p:pic>
        <p:nvPicPr>
          <p:cNvPr id="8195" name="Segnaposto contenuto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324975" cy="6858000"/>
          </a:xfrm>
        </p:spPr>
      </p:pic>
      <p:sp>
        <p:nvSpPr>
          <p:cNvPr id="8196" name="Rettangolo 4"/>
          <p:cNvSpPr>
            <a:spLocks noChangeArrowheads="1"/>
          </p:cNvSpPr>
          <p:nvPr/>
        </p:nvSpPr>
        <p:spPr bwMode="auto">
          <a:xfrm>
            <a:off x="323850" y="5013325"/>
            <a:ext cx="86407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it-IT" altLang="it-IT" sz="1800" b="1">
                <a:solidFill>
                  <a:schemeClr val="bg1"/>
                </a:solidFill>
              </a:rPr>
              <a:t>1845, NAPOLI OSPITO' 1600 SCIENZIATI - il Congresso internazionale degli scienziati – la «Solenne festa delle scienze severe» - che ebbe luogo il 20 settembre 1845 e riunì a Napoli ben 1600 scienziati</a:t>
            </a:r>
            <a:r>
              <a:rPr lang="it-IT" altLang="it-IT" sz="1800">
                <a:solidFill>
                  <a:schemeClr val="bg1"/>
                </a:solidFill>
              </a:rPr>
              <a:t>. </a:t>
            </a:r>
          </a:p>
        </p:txBody>
      </p:sp>
      <p:sp>
        <p:nvSpPr>
          <p:cNvPr id="8197" name="Rettangolo 6"/>
          <p:cNvSpPr>
            <a:spLocks noChangeArrowheads="1"/>
          </p:cNvSpPr>
          <p:nvPr/>
        </p:nvSpPr>
        <p:spPr bwMode="auto">
          <a:xfrm>
            <a:off x="2286000" y="1268413"/>
            <a:ext cx="4572000" cy="2032000"/>
          </a:xfrm>
          <a:prstGeom prst="rect">
            <a:avLst/>
          </a:prstGeom>
          <a:noFill/>
          <a:ln w="9525">
            <a:noFill/>
            <a:miter lim="800000"/>
            <a:headEnd/>
            <a:tailEnd/>
          </a:ln>
        </p:spPr>
        <p:txBody>
          <a:bodyPr>
            <a:spAutoFit/>
          </a:bodyPr>
          <a:lstStyle/>
          <a:p>
            <a:pPr>
              <a:defRPr/>
            </a:pPr>
            <a:r>
              <a:rPr lang="it-IT" b="1" dirty="0">
                <a:solidFill>
                  <a:schemeClr val="tx1">
                    <a:lumMod val="95000"/>
                    <a:lumOff val="5000"/>
                  </a:schemeClr>
                </a:solidFill>
                <a:latin typeface="Calibri" pitchFamily="34" charset="0"/>
              </a:rPr>
              <a:t> </a:t>
            </a:r>
            <a:r>
              <a:rPr lang="it-IT" b="1" dirty="0">
                <a:solidFill>
                  <a:schemeClr val="bg1"/>
                </a:solidFill>
                <a:latin typeface="Calibri" pitchFamily="34" charset="0"/>
              </a:rPr>
              <a:t> Nel 1802, fu istituito da Ferdinando I il primo ufficio vaccinico del mondo ; se si considera che gli esperimenti del chirurgo Jenner sulla vaccinazione risalgono al 1798, si comprende bene la differenza  con le difficoltà odierne</a:t>
            </a:r>
          </a:p>
          <a:p>
            <a:pPr>
              <a:defRPr/>
            </a:pPr>
            <a:r>
              <a:rPr lang="it-IT" b="1" dirty="0">
                <a:solidFill>
                  <a:schemeClr val="bg1"/>
                </a:solidFill>
                <a:latin typeface="Calibri" pitchFamily="34" charset="0"/>
              </a:rPr>
              <a:t>Nel Regno Borbonico si arrivò a ben due milioni di vaccinati in pochi anni</a:t>
            </a:r>
          </a:p>
        </p:txBody>
      </p:sp>
      <p:sp>
        <p:nvSpPr>
          <p:cNvPr id="8198" name="CasellaDiTesto 7"/>
          <p:cNvSpPr txBox="1">
            <a:spLocks noChangeArrowheads="1"/>
          </p:cNvSpPr>
          <p:nvPr/>
        </p:nvSpPr>
        <p:spPr bwMode="auto">
          <a:xfrm>
            <a:off x="1547813" y="4005263"/>
            <a:ext cx="64801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it-IT" altLang="it-IT" sz="1800" b="1">
                <a:solidFill>
                  <a:schemeClr val="bg1"/>
                </a:solidFill>
              </a:rPr>
              <a:t>Il regno delle due Sicilie si dotò negli anni di una corposa legislazione sanitaria dove compaiono notevoli elementi di modernità compreso qualcosa di molto simile ai Leo</a:t>
            </a:r>
          </a:p>
        </p:txBody>
      </p:sp>
      <p:sp>
        <p:nvSpPr>
          <p:cNvPr id="7" name="Segnaposto numero diapositiva 6"/>
          <p:cNvSpPr>
            <a:spLocks noGrp="1"/>
          </p:cNvSpPr>
          <p:nvPr>
            <p:ph type="sldNum" sz="quarter" idx="12"/>
          </p:nvPr>
        </p:nvSpPr>
        <p:spPr/>
        <p:txBody>
          <a:bodyPr/>
          <a:lstStyle/>
          <a:p>
            <a:pPr>
              <a:defRPr/>
            </a:pPr>
            <a:fld id="{D936CDB9-889C-4D1A-9E59-F8AFEB593808}" type="slidenum">
              <a:rPr lang="it-IT" smtClean="0"/>
              <a:pPr>
                <a:defRPr/>
              </a:pPr>
              <a:t>7</a:t>
            </a:fld>
            <a:endParaRPr lang="it-IT"/>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ttangolo 1"/>
          <p:cNvSpPr>
            <a:spLocks noChangeArrowheads="1"/>
          </p:cNvSpPr>
          <p:nvPr/>
        </p:nvSpPr>
        <p:spPr bwMode="auto">
          <a:xfrm>
            <a:off x="611188" y="3357563"/>
            <a:ext cx="453707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it-IT" altLang="it-IT" sz="2000" i="1">
                <a:latin typeface="Arial" charset="0"/>
              </a:rPr>
              <a:t>I LEA siamo noi, e le nostre abilità e competenze, che spesso fanno la differenza tra vita e morte, tra malattia e salute, sono un pre-requisito del rilancio del Servizio Sanitario pubblico e nazionale e del suo incremento di efficacia ed efficienza,</a:t>
            </a:r>
          </a:p>
          <a:p>
            <a:pPr eaLnBrk="1" hangingPunct="1">
              <a:spcBef>
                <a:spcPct val="0"/>
              </a:spcBef>
              <a:buFontTx/>
              <a:buNone/>
            </a:pPr>
            <a:r>
              <a:rPr lang="it-IT" altLang="it-IT" sz="2000" i="1">
                <a:latin typeface="Arial" charset="0"/>
              </a:rPr>
              <a:t>(C. Troise)</a:t>
            </a:r>
          </a:p>
        </p:txBody>
      </p:sp>
      <p:pic>
        <p:nvPicPr>
          <p:cNvPr id="72707" name="Immagine 3" descr="http://www.anaao.it/public/maxi/logoxsito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88913"/>
            <a:ext cx="2592387"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125538"/>
            <a:ext cx="38163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egnaposto numero diapositiva 4"/>
          <p:cNvSpPr>
            <a:spLocks noGrp="1"/>
          </p:cNvSpPr>
          <p:nvPr>
            <p:ph type="sldNum" sz="quarter" idx="12"/>
          </p:nvPr>
        </p:nvSpPr>
        <p:spPr/>
        <p:txBody>
          <a:bodyPr/>
          <a:lstStyle/>
          <a:p>
            <a:pPr>
              <a:defRPr/>
            </a:pPr>
            <a:fld id="{10095C3C-71EB-4C48-9B16-CB70C46C2DD9}" type="slidenum">
              <a:rPr lang="it-IT" smtClean="0"/>
              <a:pPr>
                <a:defRPr/>
              </a:pPr>
              <a:t>70</a:t>
            </a:fld>
            <a:endParaRPr lang="it-IT"/>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Immagine 1" descr="Vicoli di Napol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CasellaDiTesto 2"/>
          <p:cNvSpPr txBox="1">
            <a:spLocks noChangeArrowheads="1"/>
          </p:cNvSpPr>
          <p:nvPr/>
        </p:nvSpPr>
        <p:spPr bwMode="auto">
          <a:xfrm>
            <a:off x="2011363" y="1916113"/>
            <a:ext cx="2376487" cy="1076325"/>
          </a:xfrm>
          <a:prstGeom prst="rect">
            <a:avLst/>
          </a:prstGeom>
          <a:noFill/>
          <a:ln w="9525">
            <a:noFill/>
            <a:miter lim="800000"/>
            <a:headEnd/>
            <a:tailEnd/>
          </a:ln>
        </p:spPr>
        <p:txBody>
          <a:bodyPr>
            <a:spAutoFit/>
          </a:bodyPr>
          <a:lstStyle/>
          <a:p>
            <a:pPr algn="ctr">
              <a:defRPr/>
            </a:pPr>
            <a:r>
              <a:rPr lang="it-IT" sz="3200" b="1" i="1" dirty="0">
                <a:solidFill>
                  <a:schemeClr val="accent6">
                    <a:lumMod val="50000"/>
                  </a:schemeClr>
                </a:solidFill>
                <a:latin typeface="Times New Roman" pitchFamily="18" charset="0"/>
                <a:cs typeface="Times New Roman" pitchFamily="18" charset="0"/>
              </a:rPr>
              <a:t>Grazie per l’attenzione</a:t>
            </a:r>
          </a:p>
        </p:txBody>
      </p:sp>
      <p:sp>
        <p:nvSpPr>
          <p:cNvPr id="4" name="Segnaposto numero diapositiva 3"/>
          <p:cNvSpPr>
            <a:spLocks noGrp="1"/>
          </p:cNvSpPr>
          <p:nvPr>
            <p:ph type="sldNum" sz="quarter" idx="12"/>
          </p:nvPr>
        </p:nvSpPr>
        <p:spPr/>
        <p:txBody>
          <a:bodyPr/>
          <a:lstStyle/>
          <a:p>
            <a:pPr>
              <a:defRPr/>
            </a:pPr>
            <a:fld id="{B63F9E7E-02C8-4FB7-AB95-E83A1785F907}" type="slidenum">
              <a:rPr lang="it-IT" smtClean="0"/>
              <a:pPr>
                <a:defRPr/>
              </a:pPr>
              <a:t>71</a:t>
            </a:fld>
            <a:endParaRPr lang="it-IT"/>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p:cNvSpPr>
            <a:spLocks noGrp="1" noChangeArrowheads="1"/>
          </p:cNvSpPr>
          <p:nvPr>
            <p:ph type="body"/>
          </p:nvPr>
        </p:nvSpPr>
        <p:spPr>
          <a:xfrm>
            <a:off x="457200" y="1600200"/>
            <a:ext cx="4038600" cy="4525963"/>
          </a:xfrm>
        </p:spPr>
        <p:txBody>
          <a:bodyPr anchor="t"/>
          <a:lstStyle/>
          <a:p>
            <a:pPr marL="342900" indent="-334963" algn="l" eaLnBrk="1" hangingPunct="1">
              <a:spcBef>
                <a:spcPts val="70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it-IT" sz="2800" b="1" dirty="0" smtClean="0"/>
          </a:p>
          <a:p>
            <a:pPr marL="342900" indent="-334963" algn="l" eaLnBrk="1" hangingPunct="1">
              <a:spcBef>
                <a:spcPts val="70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2800" b="1" i="1" dirty="0" smtClean="0">
                <a:effectLst>
                  <a:outerShdw blurRad="38100" dist="38100" dir="2700000" algn="tl">
                    <a:srgbClr val="C0C0C0"/>
                  </a:outerShdw>
                </a:effectLst>
              </a:rPr>
              <a:t>   </a:t>
            </a:r>
            <a:r>
              <a:rPr lang="it-IT" sz="2800" b="1" i="1" dirty="0" smtClean="0">
                <a:solidFill>
                  <a:srgbClr val="3333CC"/>
                </a:solidFill>
                <a:effectLst>
                  <a:outerShdw blurRad="38100" dist="38100" dir="2700000" algn="tl">
                    <a:srgbClr val="C0C0C0"/>
                  </a:outerShdw>
                </a:effectLst>
              </a:rPr>
              <a:t>Via via che la logica si perfeziona, diminuisce il numero delle cose che si possono dimostrare.</a:t>
            </a:r>
          </a:p>
          <a:p>
            <a:pPr marL="342900" indent="-334963" algn="l" eaLnBrk="1" hangingPunct="1">
              <a:spcBef>
                <a:spcPts val="700"/>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2800" i="1" dirty="0" smtClean="0">
                <a:solidFill>
                  <a:srgbClr val="3333CC"/>
                </a:solidFill>
                <a:effectLst>
                  <a:outerShdw blurRad="38100" dist="38100" dir="2700000" algn="tl">
                    <a:srgbClr val="C0C0C0"/>
                  </a:outerShdw>
                </a:effectLst>
              </a:rPr>
              <a:t/>
            </a:r>
            <a:br>
              <a:rPr lang="it-IT" sz="2800" i="1" dirty="0" smtClean="0">
                <a:solidFill>
                  <a:srgbClr val="3333CC"/>
                </a:solidFill>
                <a:effectLst>
                  <a:outerShdw blurRad="38100" dist="38100" dir="2700000" algn="tl">
                    <a:srgbClr val="C0C0C0"/>
                  </a:outerShdw>
                </a:effectLst>
              </a:rPr>
            </a:br>
            <a:endParaRPr lang="it-IT" sz="2800" i="1" dirty="0" smtClean="0">
              <a:solidFill>
                <a:srgbClr val="3333CC"/>
              </a:solidFill>
              <a:effectLst>
                <a:outerShdw blurRad="38100" dist="38100" dir="2700000" algn="tl">
                  <a:srgbClr val="C0C0C0"/>
                </a:outerShdw>
              </a:effectLst>
            </a:endParaRPr>
          </a:p>
        </p:txBody>
      </p:sp>
      <p:pic>
        <p:nvPicPr>
          <p:cNvPr id="747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7375" y="2690813"/>
            <a:ext cx="20002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4756" name="Rectangle 3"/>
          <p:cNvSpPr>
            <a:spLocks noChangeArrowheads="1"/>
          </p:cNvSpPr>
          <p:nvPr/>
        </p:nvSpPr>
        <p:spPr bwMode="auto">
          <a:xfrm>
            <a:off x="5724525" y="5229225"/>
            <a:ext cx="1828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17280" rIns="0" bIns="17280" anchor="ctr">
            <a:spAutoFit/>
          </a:bodyPr>
          <a:lstStyle>
            <a:lvl1pPr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itchFamily="34" charset="0"/>
              </a:defRPr>
            </a:lvl1pPr>
            <a:lvl2pPr marL="742950" indent="-28575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itchFamily="34" charset="0"/>
              </a:defRPr>
            </a:lvl2pPr>
            <a:lvl3pPr marL="11430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itchFamily="34" charset="0"/>
              </a:defRPr>
            </a:lvl3pPr>
            <a:lvl4pPr marL="16002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4pPr>
            <a:lvl5pPr marL="20574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9pPr>
          </a:lstStyle>
          <a:p>
            <a:pPr eaLnBrk="1" hangingPunct="1">
              <a:spcBef>
                <a:spcPct val="0"/>
              </a:spcBef>
              <a:buFontTx/>
              <a:buNone/>
            </a:pPr>
            <a:r>
              <a:rPr lang="it-IT" altLang="it-IT" sz="1800" b="1" i="1">
                <a:solidFill>
                  <a:srgbClr val="3333CC"/>
                </a:solidFill>
                <a:latin typeface="Arial" charset="0"/>
              </a:rPr>
              <a:t>Bertrand Russell</a:t>
            </a:r>
          </a:p>
          <a:p>
            <a:pPr>
              <a:spcBef>
                <a:spcPct val="0"/>
              </a:spcBef>
              <a:buFontTx/>
              <a:buNone/>
            </a:pPr>
            <a:endParaRPr lang="it-IT" altLang="it-IT" sz="1800" b="1" i="1">
              <a:solidFill>
                <a:srgbClr val="3333CC"/>
              </a:solidFill>
              <a:latin typeface="Arial" charset="0"/>
            </a:endParaRPr>
          </a:p>
        </p:txBody>
      </p:sp>
      <p:sp>
        <p:nvSpPr>
          <p:cNvPr id="2" name="Text Box 4"/>
          <p:cNvSpPr txBox="1">
            <a:spLocks noChangeArrowheads="1"/>
          </p:cNvSpPr>
          <p:nvPr/>
        </p:nvSpPr>
        <p:spPr bwMode="auto">
          <a:xfrm>
            <a:off x="539750" y="5661025"/>
            <a:ext cx="74882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itchFamily="34" charset="0"/>
              </a:defRPr>
            </a:lvl1pPr>
            <a:lvl2pPr marL="742950" indent="-28575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itchFamily="34" charset="0"/>
              </a:defRPr>
            </a:lvl2pPr>
            <a:lvl3pPr marL="11430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itchFamily="34" charset="0"/>
              </a:defRPr>
            </a:lvl3pPr>
            <a:lvl4pPr marL="16002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4pPr>
            <a:lvl5pPr marL="2057400" indent="-228600" eaLnBrk="0" hangingPunct="0">
              <a:spcBef>
                <a:spcPct val="20000"/>
              </a:spcBef>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itchFamily="34" charset="0"/>
              </a:defRPr>
            </a:lvl9pPr>
          </a:lstStyle>
          <a:p>
            <a:pPr eaLnBrk="1" hangingPunct="1">
              <a:spcBef>
                <a:spcPts val="1500"/>
              </a:spcBef>
              <a:buFontTx/>
              <a:buNone/>
            </a:pPr>
            <a:r>
              <a:rPr lang="it-IT" altLang="it-IT" sz="2400">
                <a:solidFill>
                  <a:srgbClr val="000000"/>
                </a:solidFill>
                <a:latin typeface="Arial" charset="0"/>
              </a:rPr>
              <a:t>  </a:t>
            </a:r>
            <a:endParaRPr lang="it-IT" altLang="it-IT" sz="2400" b="1">
              <a:solidFill>
                <a:srgbClr val="FF0000"/>
              </a:solidFill>
              <a:latin typeface="Arial" charset="0"/>
            </a:endParaRPr>
          </a:p>
        </p:txBody>
      </p:sp>
      <p:sp>
        <p:nvSpPr>
          <p:cNvPr id="6" name="Segnaposto numero diapositiva 5"/>
          <p:cNvSpPr>
            <a:spLocks noGrp="1"/>
          </p:cNvSpPr>
          <p:nvPr>
            <p:ph type="sldNum" sz="quarter" idx="12"/>
          </p:nvPr>
        </p:nvSpPr>
        <p:spPr/>
        <p:txBody>
          <a:bodyPr/>
          <a:lstStyle/>
          <a:p>
            <a:pPr>
              <a:defRPr/>
            </a:pPr>
            <a:fld id="{F094893C-B6FF-494C-A12C-842DAFC59148}" type="slidenum">
              <a:rPr lang="it-IT" smtClean="0"/>
              <a:pPr>
                <a:defRPr/>
              </a:pPr>
              <a:t>72</a:t>
            </a:fld>
            <a:endParaRPr lang="it-IT"/>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fill="hold" nodeType="clickEffect">
                                  <p:stCondLst>
                                    <p:cond delay="0"/>
                                  </p:stCondLst>
                                  <p:childTnLst>
                                    <p:set>
                                      <p:cBhvr additive="repl">
                                        <p:cTn id="6" dur="1" fill="hold">
                                          <p:stCondLst>
                                            <p:cond delay="0"/>
                                          </p:stCondLst>
                                        </p:cTn>
                                        <p:tgtEl>
                                          <p:spTgt spid="2">
                                            <p:txEl>
                                              <p:pRg st="0" end="0"/>
                                            </p:txEl>
                                          </p:spTgt>
                                        </p:tgtEl>
                                        <p:attrNameLst>
                                          <p:attrName>style.visibility</p:attrName>
                                        </p:attrNameLst>
                                      </p:cBhvr>
                                      <p:to>
                                        <p:strVal val="visible"/>
                                      </p:to>
                                    </p:set>
                                    <p:animEffect transition="in" filter="fade">
                                      <p:cBhvr additive="repl">
                                        <p:cTn id="7" dur="800" decel="100000"/>
                                        <p:tgtEl>
                                          <p:spTgt spid="2">
                                            <p:txEl>
                                              <p:pRg st="0" end="0"/>
                                            </p:txEl>
                                          </p:spTgt>
                                        </p:tgtEl>
                                      </p:cBhvr>
                                    </p:animEffect>
                                    <p:anim calcmode="lin" valueType="num">
                                      <p:cBhvr additive="repl">
                                        <p:cTn id="8" dur="800" decel="100000" fill="hold"/>
                                        <p:tgtEl>
                                          <p:spTgt spid="2">
                                            <p:txEl>
                                              <p:pRg st="0" end="0"/>
                                            </p:txEl>
                                          </p:spTgt>
                                        </p:tgtEl>
                                        <p:attrNameLst>
                                          <p:attrName>r</p:attrName>
                                        </p:attrNameLst>
                                      </p:cBhvr>
                                      <p:tavLst>
                                        <p:tav>
                                          <p:val>
                                            <p:strVal val="-90"/>
                                          </p:val>
                                        </p:tav>
                                        <p:tav>
                                          <p:val>
                                            <p:strVal val="0"/>
                                          </p:val>
                                        </p:tav>
                                      </p:tavLst>
                                    </p:anim>
                                    <p:anim calcmode="lin" valueType="num">
                                      <p:cBhvr additive="repl">
                                        <p:cTn id="9" dur="800" decel="100000" fill="hold"/>
                                        <p:tgtEl>
                                          <p:spTgt spid="2">
                                            <p:txEl>
                                              <p:pRg st="0" end="0"/>
                                            </p:txEl>
                                          </p:spTgt>
                                        </p:tgtEl>
                                        <p:attrNameLst>
                                          <p:attrName>ppt_x</p:attrName>
                                        </p:attrNameLst>
                                      </p:cBhvr>
                                      <p:tavLst>
                                        <p:tav>
                                          <p:val>
                                            <p:strVal val="#ppt_x+0.4"/>
                                          </p:val>
                                        </p:tav>
                                        <p:tav>
                                          <p:val>
                                            <p:strVal val="#ppt_x-0.05"/>
                                          </p:val>
                                        </p:tav>
                                      </p:tavLst>
                                    </p:anim>
                                    <p:anim calcmode="lin" valueType="num">
                                      <p:cBhvr additive="repl">
                                        <p:cTn id="10" dur="800" decel="100000" fill="hold"/>
                                        <p:tgtEl>
                                          <p:spTgt spid="2">
                                            <p:txEl>
                                              <p:pRg st="0" end="0"/>
                                            </p:txEl>
                                          </p:spTgt>
                                        </p:tgtEl>
                                        <p:attrNameLst>
                                          <p:attrName>ppt_y</p:attrName>
                                        </p:attrNameLst>
                                      </p:cBhvr>
                                      <p:tavLst>
                                        <p:tav>
                                          <p:val>
                                            <p:strVal val="#ppt_y-0.4"/>
                                          </p:val>
                                        </p:tav>
                                        <p:tav>
                                          <p:val>
                                            <p:strVal val="#ppt_y+0.1"/>
                                          </p:val>
                                        </p:tav>
                                      </p:tavLst>
                                    </p:anim>
                                    <p:anim calcmode="lin" valueType="num">
                                      <p:cBhvr additive="repl">
                                        <p:cTn id="11" dur="200" accel="100000" fill="hold">
                                          <p:stCondLst>
                                            <p:cond delay="0"/>
                                          </p:stCondLst>
                                        </p:cTn>
                                        <p:tgtEl>
                                          <p:spTgt spid="2">
                                            <p:txEl>
                                              <p:pRg st="0" end="0"/>
                                            </p:txEl>
                                          </p:spTgt>
                                        </p:tgtEl>
                                        <p:attrNameLst>
                                          <p:attrName>ppt_x</p:attrName>
                                        </p:attrNameLst>
                                      </p:cBhvr>
                                      <p:tavLst>
                                        <p:tav>
                                          <p:val>
                                            <p:strVal val="#ppt_x-0.05"/>
                                          </p:val>
                                        </p:tav>
                                        <p:tav>
                                          <p:val>
                                            <p:strVal val="#ppt_x"/>
                                          </p:val>
                                        </p:tav>
                                      </p:tavLst>
                                    </p:anim>
                                    <p:anim calcmode="lin" valueType="num">
                                      <p:cBhvr additive="repl">
                                        <p:cTn id="12" dur="200" accel="100000" fill="hold">
                                          <p:stCondLst>
                                            <p:cond delay="0"/>
                                          </p:stCondLst>
                                        </p:cTn>
                                        <p:tgtEl>
                                          <p:spTgt spid="2">
                                            <p:txEl>
                                              <p:pRg st="0" end="0"/>
                                            </p:txEl>
                                          </p:spTgt>
                                        </p:tgtEl>
                                        <p:attrNameLst>
                                          <p:attrName>ppt_y</p:attrName>
                                        </p:attrNameLst>
                                      </p:cBhvr>
                                      <p:tavLst>
                                        <p:tav>
                                          <p:val>
                                            <p:strVal val="#ppt_y+0.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00113" y="404813"/>
            <a:ext cx="7259637" cy="5445125"/>
          </a:xfrm>
          <a:noFill/>
        </p:spPr>
      </p:pic>
      <p:sp>
        <p:nvSpPr>
          <p:cNvPr id="4" name="Segnaposto numero diapositiva 3"/>
          <p:cNvSpPr>
            <a:spLocks noGrp="1"/>
          </p:cNvSpPr>
          <p:nvPr>
            <p:ph type="sldNum" sz="quarter" idx="12"/>
          </p:nvPr>
        </p:nvSpPr>
        <p:spPr/>
        <p:txBody>
          <a:bodyPr/>
          <a:lstStyle/>
          <a:p>
            <a:pPr>
              <a:defRPr/>
            </a:pPr>
            <a:fld id="{94D56BC9-249C-4B16-B087-8488217F7444}" type="slidenum">
              <a:rPr lang="it-IT" smtClean="0"/>
              <a:pPr>
                <a:defRPr/>
              </a:pPr>
              <a:t>8</a:t>
            </a:fld>
            <a:endParaRPr lang="it-IT"/>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olo 1"/>
          <p:cNvSpPr>
            <a:spLocks noGrp="1"/>
          </p:cNvSpPr>
          <p:nvPr>
            <p:ph type="title"/>
          </p:nvPr>
        </p:nvSpPr>
        <p:spPr>
          <a:xfrm rot="10204061" flipV="1">
            <a:off x="804863" y="5575300"/>
            <a:ext cx="8229600" cy="457200"/>
          </a:xfrm>
        </p:spPr>
        <p:txBody>
          <a:bodyPr/>
          <a:lstStyle/>
          <a:p>
            <a:r>
              <a:rPr lang="it-IT" altLang="it-IT" i="1" smtClean="0">
                <a:solidFill>
                  <a:srgbClr val="FF0000"/>
                </a:solidFill>
              </a:rPr>
              <a:t>Come abbiamo fatto a ridurci così?</a:t>
            </a:r>
          </a:p>
        </p:txBody>
      </p:sp>
      <p:sp>
        <p:nvSpPr>
          <p:cNvPr id="10243" name="Segnaposto contenuto 2"/>
          <p:cNvSpPr>
            <a:spLocks noGrp="1"/>
          </p:cNvSpPr>
          <p:nvPr>
            <p:ph idx="1"/>
          </p:nvPr>
        </p:nvSpPr>
        <p:spPr>
          <a:xfrm>
            <a:off x="468313" y="-674688"/>
            <a:ext cx="8229600" cy="6126163"/>
          </a:xfrm>
        </p:spPr>
        <p:txBody>
          <a:bodyPr/>
          <a:lstStyle/>
          <a:p>
            <a:endParaRPr lang="it-IT" altLang="it-IT" b="1" smtClean="0"/>
          </a:p>
          <a:p>
            <a:endParaRPr lang="it-IT" altLang="it-IT" b="1" smtClean="0"/>
          </a:p>
          <a:p>
            <a:r>
              <a:rPr lang="it-IT" altLang="it-IT" b="1" smtClean="0"/>
              <a:t>La resa del San Giovanni Bosco: «Lei è ferito? Si rivolga altrove»</a:t>
            </a:r>
          </a:p>
          <a:p>
            <a:endParaRPr lang="it-IT" altLang="it-IT" smtClean="0"/>
          </a:p>
          <a:p>
            <a:endParaRPr lang="it-IT" altLang="it-IT" smtClean="0"/>
          </a:p>
          <a:p>
            <a:endParaRPr lang="it-IT" altLang="it-IT" b="1" smtClean="0"/>
          </a:p>
          <a:p>
            <a:endParaRPr lang="it-IT" altLang="it-IT" b="1" smtClean="0"/>
          </a:p>
          <a:p>
            <a:r>
              <a:rPr lang="it-IT" altLang="it-IT" b="1" smtClean="0"/>
              <a:t>Caos prenotazioni all'ospedale San Giovanni Bosco, la rabbia dei pazienti</a:t>
            </a:r>
          </a:p>
          <a:p>
            <a:endParaRPr lang="it-IT" altLang="it-IT" smtClean="0"/>
          </a:p>
        </p:txBody>
      </p:sp>
      <p:pic>
        <p:nvPicPr>
          <p:cNvPr id="10244" name="Immagine 3" descr="http://img2.cedscdn.it/MsgrNews/PANORAMA/20150609_sg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2565400"/>
            <a:ext cx="35274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Immagine 4" descr="http://www.diariopartenopeo.it/wp-content/uploads/2015/01/ospedale-affollato-700x438-660x3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989138"/>
            <a:ext cx="388778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egnaposto numero diapositiva 5"/>
          <p:cNvSpPr>
            <a:spLocks noGrp="1"/>
          </p:cNvSpPr>
          <p:nvPr>
            <p:ph type="sldNum" sz="quarter" idx="12"/>
          </p:nvPr>
        </p:nvSpPr>
        <p:spPr/>
        <p:txBody>
          <a:bodyPr/>
          <a:lstStyle/>
          <a:p>
            <a:pPr>
              <a:defRPr/>
            </a:pPr>
            <a:fld id="{85B43E25-3393-4E08-88E6-FF6178485D78}" type="slidenum">
              <a:rPr lang="it-IT" smtClean="0"/>
              <a:pPr>
                <a:defRPr/>
              </a:pPr>
              <a:t>9</a:t>
            </a:fld>
            <a:endParaRPr lang="it-IT"/>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1226</TotalTime>
  <Words>2228</Words>
  <Application>Microsoft Office PowerPoint</Application>
  <PresentationFormat>Presentazione su schermo (4:3)</PresentationFormat>
  <Paragraphs>344</Paragraphs>
  <Slides>72</Slides>
  <Notes>4</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72</vt:i4>
      </vt:variant>
    </vt:vector>
  </HeadingPairs>
  <TitlesOfParts>
    <vt:vector size="80" baseType="lpstr">
      <vt:lpstr>Arial</vt:lpstr>
      <vt:lpstr>Calibri</vt:lpstr>
      <vt:lpstr>Bodoni MT Black</vt:lpstr>
      <vt:lpstr>Bodoni MT</vt:lpstr>
      <vt:lpstr>Verdana</vt:lpstr>
      <vt:lpstr>Times New Roman</vt:lpstr>
      <vt:lpstr>Georgia</vt:lpstr>
      <vt:lpstr>Tema di Office</vt:lpstr>
      <vt:lpstr>Presentazione standard di PowerPoint</vt:lpstr>
      <vt:lpstr>Sala dell’Antico Refettorio Complesso Monumentale  Santa Maria La Nova</vt:lpstr>
      <vt:lpstr>Presentazione standard di PowerPoint</vt:lpstr>
      <vt:lpstr>Presentazione standard di PowerPoint</vt:lpstr>
      <vt:lpstr>Scuola Medica Salernitana</vt:lpstr>
      <vt:lpstr>Presentazione standard di PowerPoint</vt:lpstr>
      <vt:lpstr>Presentazione standard di PowerPoint</vt:lpstr>
      <vt:lpstr>Presentazione standard di PowerPoint</vt:lpstr>
      <vt:lpstr>Come abbiamo fatto a ridurci così?</vt:lpstr>
      <vt:lpstr>Presentazione standard di PowerPoint</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Utente</dc:creator>
  <cp:lastModifiedBy>SEGRETERIA</cp:lastModifiedBy>
  <cp:revision>184</cp:revision>
  <dcterms:created xsi:type="dcterms:W3CDTF">2015-08-26T10:22:19Z</dcterms:created>
  <dcterms:modified xsi:type="dcterms:W3CDTF">2015-09-24T13:17:03Z</dcterms:modified>
</cp:coreProperties>
</file>