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9" r:id="rId2"/>
    <p:sldId id="258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277" r:id="rId22"/>
    <p:sldId id="278" r:id="rId23"/>
    <p:sldId id="279" r:id="rId24"/>
    <p:sldId id="260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261" r:id="rId54"/>
    <p:sldId id="309" r:id="rId55"/>
    <p:sldId id="319" r:id="rId56"/>
    <p:sldId id="257" r:id="rId57"/>
    <p:sldId id="310" r:id="rId58"/>
    <p:sldId id="321" r:id="rId59"/>
    <p:sldId id="320" r:id="rId60"/>
  </p:sldIdLst>
  <p:sldSz cx="9144000" cy="6858000" type="screen4x3"/>
  <p:notesSz cx="6797675" cy="98726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8B89"/>
    <a:srgbClr val="52BABA"/>
    <a:srgbClr val="FBFCFC"/>
    <a:srgbClr val="FFFFFF"/>
    <a:srgbClr val="C3D1DA"/>
    <a:srgbClr val="E2E4EE"/>
    <a:srgbClr val="D0E5F0"/>
    <a:srgbClr val="D3EEED"/>
    <a:srgbClr val="FF33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57" autoAdjust="0"/>
  </p:normalViewPr>
  <p:slideViewPr>
    <p:cSldViewPr>
      <p:cViewPr varScale="1">
        <p:scale>
          <a:sx n="77" d="100"/>
          <a:sy n="77" d="100"/>
        </p:scale>
        <p:origin x="-1056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BBFC6-96D9-49C1-96D7-A770E05D8823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3E74-D6BE-4533-877D-00D58978B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16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3E74-D6BE-4533-877D-00D58978BE91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45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56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78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01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24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93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04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784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02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76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87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608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0ECA1-DBD9-4DE8-A539-208EA431D9B8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928E-8363-480E-BEDC-EEC849D912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47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10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3.png"/><Relationship Id="rId21" Type="http://schemas.openxmlformats.org/officeDocument/2006/relationships/image" Target="../media/image46.jpeg"/><Relationship Id="rId7" Type="http://schemas.openxmlformats.org/officeDocument/2006/relationships/image" Target="../media/image33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5" Type="http://schemas.openxmlformats.org/officeDocument/2006/relationships/image" Target="../media/image40.jpeg"/><Relationship Id="rId23" Type="http://schemas.microsoft.com/office/2007/relationships/hdphoto" Target="../media/hdphoto1.wdp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microsoft.com/office/2007/relationships/hdphoto" Target="../media/hdphoto2.wdp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93346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58207" y="6036502"/>
            <a:ext cx="4483156" cy="626586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it-IT" sz="2800" dirty="0"/>
              <a:t>di Bruno </a:t>
            </a:r>
            <a:r>
              <a:rPr lang="it-IT" sz="2800" dirty="0" smtClean="0"/>
              <a:t>Zuccarelli</a:t>
            </a:r>
          </a:p>
          <a:p>
            <a:pPr algn="r"/>
            <a:r>
              <a:rPr lang="it-IT" sz="1400" i="1" dirty="0" smtClean="0"/>
              <a:t>Segretario Regionale ANAAO ASSOMED Campania </a:t>
            </a:r>
            <a:endParaRPr lang="it-IT" sz="1400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985411" y="2267744"/>
            <a:ext cx="49801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6000" dirty="0" smtClean="0">
                <a:solidFill>
                  <a:srgbClr val="378B89"/>
                </a:solidFill>
              </a:rPr>
              <a:t>La Sanità: </a:t>
            </a:r>
          </a:p>
          <a:p>
            <a:pPr algn="r"/>
            <a:r>
              <a:rPr lang="it-IT" sz="6000" dirty="0">
                <a:solidFill>
                  <a:srgbClr val="FF0000"/>
                </a:solidFill>
              </a:rPr>
              <a:t>c</a:t>
            </a:r>
            <a:r>
              <a:rPr lang="it-IT" sz="6000" dirty="0" smtClean="0">
                <a:solidFill>
                  <a:srgbClr val="FF0000"/>
                </a:solidFill>
              </a:rPr>
              <a:t>hi l’ha vista? </a:t>
            </a:r>
            <a:endParaRPr lang="it-IT" sz="6000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4932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19672" y="1772816"/>
            <a:ext cx="7200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4400" dirty="0" smtClean="0">
                <a:solidFill>
                  <a:srgbClr val="378B89"/>
                </a:solidFill>
              </a:rPr>
              <a:t>Tra i tre ed i cinque miliardi di euro senza stravolgere il sistema e senza contare i risparmi sugli acquisti di beni e servizi del settore sanitario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7573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03648" y="1772816"/>
            <a:ext cx="748883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Tanto che il nostro servizio sanitario nel rapporto costo-servizi è «</a:t>
            </a:r>
            <a:r>
              <a:rPr lang="it-IT" sz="4800" dirty="0" smtClean="0">
                <a:solidFill>
                  <a:srgbClr val="FF0000"/>
                </a:solidFill>
              </a:rPr>
              <a:t>paragonabile alla Germania</a:t>
            </a:r>
            <a:r>
              <a:rPr lang="it-IT" sz="4800" dirty="0" smtClean="0">
                <a:solidFill>
                  <a:srgbClr val="378B89"/>
                </a:solidFill>
              </a:rPr>
              <a:t>».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13263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696"/>
            <a:ext cx="4608712" cy="575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6418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sp>
        <p:nvSpPr>
          <p:cNvPr id="2" name="CasellaDiTesto 1"/>
          <p:cNvSpPr txBox="1"/>
          <p:nvPr/>
        </p:nvSpPr>
        <p:spPr>
          <a:xfrm>
            <a:off x="1403648" y="2708920"/>
            <a:ext cx="7278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 smtClean="0">
                <a:solidFill>
                  <a:srgbClr val="378B89"/>
                </a:solidFill>
              </a:rPr>
              <a:t>Crollo delle nascite</a:t>
            </a:r>
            <a:endParaRPr lang="it-IT" sz="7200" dirty="0">
              <a:solidFill>
                <a:srgbClr val="378B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963312" cy="526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23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/>
          <a:stretch/>
        </p:blipFill>
        <p:spPr bwMode="auto">
          <a:xfrm>
            <a:off x="1162192" y="480726"/>
            <a:ext cx="7417217" cy="593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84017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/>
          <a:stretch/>
        </p:blipFill>
        <p:spPr bwMode="auto">
          <a:xfrm>
            <a:off x="683568" y="692696"/>
            <a:ext cx="805132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426754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3220"/>
            <a:ext cx="7441100" cy="489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8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241200" cy="514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77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7"/>
          <a:stretch/>
        </p:blipFill>
        <p:spPr bwMode="auto">
          <a:xfrm>
            <a:off x="971600" y="464296"/>
            <a:ext cx="6840760" cy="625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1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1026" name="Picture 2" descr="http://95.110.224.81/anaao/images/aaa_3471809_pa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07" y="1981332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95.110.224.81/anaao/images/aaa_4984044_vitull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13777"/>
            <a:ext cx="1898061" cy="237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95.110.224.81/anaao/images/aaa_2381286_Lodeser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86" y="2013777"/>
            <a:ext cx="2047223" cy="233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0" t="11324" r="11413" b="50151"/>
          <a:stretch/>
        </p:blipFill>
        <p:spPr>
          <a:xfrm>
            <a:off x="2381454" y="2006139"/>
            <a:ext cx="2136808" cy="2522622"/>
          </a:xfrm>
          <a:prstGeom prst="rect">
            <a:avLst/>
          </a:prstGeom>
        </p:spPr>
      </p:pic>
      <p:sp>
        <p:nvSpPr>
          <p:cNvPr id="9" name="Rettangolo arrotondato 8"/>
          <p:cNvSpPr/>
          <p:nvPr/>
        </p:nvSpPr>
        <p:spPr>
          <a:xfrm>
            <a:off x="6931823" y="4123861"/>
            <a:ext cx="2159136" cy="789921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Pietro Pata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SICILIA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2370290" y="4133801"/>
            <a:ext cx="2159136" cy="789921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Domenico Saraceno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CALABRIA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101868" y="4126301"/>
            <a:ext cx="2159136" cy="789921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Eustachio Vitullo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BASILICATA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4654791" y="4123862"/>
            <a:ext cx="2159136" cy="789921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Cosimo Lodeserto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PUGLIA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331640" y="1145884"/>
            <a:ext cx="6980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378B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SEGRETARI REGIONALI DEL SUD</a:t>
            </a:r>
            <a:endParaRPr lang="it-IT" sz="3200" dirty="0">
              <a:solidFill>
                <a:srgbClr val="378B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678"/>
          <a:stretch/>
        </p:blipFill>
        <p:spPr>
          <a:xfrm>
            <a:off x="485573" y="1145884"/>
            <a:ext cx="814018" cy="545887"/>
          </a:xfrm>
          <a:prstGeom prst="rect">
            <a:avLst/>
          </a:prstGeom>
          <a:ln>
            <a:solidFill>
              <a:srgbClr val="378B89"/>
            </a:solidFill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25998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4" t="3116"/>
          <a:stretch/>
        </p:blipFill>
        <p:spPr bwMode="auto">
          <a:xfrm>
            <a:off x="3140764" y="2415208"/>
            <a:ext cx="5593195" cy="430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8629" r="-1"/>
          <a:stretch/>
        </p:blipFill>
        <p:spPr bwMode="auto">
          <a:xfrm>
            <a:off x="1619672" y="23732"/>
            <a:ext cx="4348229" cy="37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" r="80573"/>
          <a:stretch/>
        </p:blipFill>
        <p:spPr bwMode="auto">
          <a:xfrm>
            <a:off x="1619672" y="3118182"/>
            <a:ext cx="1521092" cy="377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58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63103" y="1700808"/>
            <a:ext cx="748883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Università Federico II</a:t>
            </a:r>
          </a:p>
          <a:p>
            <a:pPr marL="0" indent="0" algn="just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85.000</a:t>
            </a:r>
            <a:r>
              <a:rPr lang="it-IT" sz="4800" dirty="0" smtClean="0">
                <a:solidFill>
                  <a:srgbClr val="378B89"/>
                </a:solidFill>
              </a:rPr>
              <a:t> iscritti</a:t>
            </a:r>
          </a:p>
          <a:p>
            <a:pPr marL="0" indent="0" algn="just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10.000</a:t>
            </a:r>
            <a:r>
              <a:rPr lang="it-IT" sz="4800" dirty="0" smtClean="0">
                <a:solidFill>
                  <a:srgbClr val="378B89"/>
                </a:solidFill>
              </a:rPr>
              <a:t> laureati/anno</a:t>
            </a:r>
          </a:p>
          <a:p>
            <a:pPr marL="0" indent="0" algn="just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Ultima nella classifica CENSIS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8200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2332037"/>
            <a:ext cx="748883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TENTANO DI CANCELLARE IL NOSTRO </a:t>
            </a:r>
            <a:r>
              <a:rPr lang="it-IT" sz="4800" b="1" dirty="0" smtClean="0">
                <a:solidFill>
                  <a:srgbClr val="FF0000"/>
                </a:solidFill>
              </a:rPr>
              <a:t>PASSATO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14415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2276872"/>
            <a:ext cx="7488832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STIAMO CANCELLANDO IL NOSTRO </a:t>
            </a:r>
            <a:r>
              <a:rPr lang="it-IT" sz="4800" b="1" dirty="0" smtClean="0">
                <a:solidFill>
                  <a:srgbClr val="FF0000"/>
                </a:solidFill>
              </a:rPr>
              <a:t>FUTURO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4723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2" name="Sian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980728"/>
            <a:ext cx="8878914" cy="475252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69304" y="6274259"/>
            <a:ext cx="4557861" cy="338554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it-IT" sz="2400" dirty="0" smtClean="0"/>
              <a:t>..dal film Benvenuti al Sud (2010) 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40808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412776"/>
            <a:ext cx="748883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Il Sud è in agonia e il pericolo maggiore è che con un handicap del genere non riesca più neppure ad agganciare una possibile ripresa se e quando dovesse effettivamente manifestarsi a livello nazionale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0807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196752"/>
            <a:ext cx="748883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Da 142 anni è sempre lo stesso ritornello</a:t>
            </a:r>
            <a:r>
              <a:rPr lang="it-IT" sz="4800" b="1" dirty="0" smtClean="0">
                <a:solidFill>
                  <a:srgbClr val="378B89"/>
                </a:solidFill>
              </a:rPr>
              <a:t>: </a:t>
            </a:r>
            <a:r>
              <a:rPr lang="it-IT" sz="4800" b="1" dirty="0" smtClean="0">
                <a:solidFill>
                  <a:srgbClr val="FF0000"/>
                </a:solidFill>
              </a:rPr>
              <a:t>il Sud non cresce ma decresce, non si sviluppa ma si sottosviluppa, non si arricchisce ma si impoverisce</a:t>
            </a:r>
            <a:r>
              <a:rPr lang="it-IT" sz="4800" dirty="0" smtClean="0">
                <a:solidFill>
                  <a:srgbClr val="378B89"/>
                </a:solidFill>
              </a:rPr>
              <a:t>. Continuate voi, qualsiasi opposto andrà bene.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899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700808"/>
            <a:ext cx="7488832" cy="452596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Sta di fatto che nel 2006, secondo la Banca d’Italia, l’indice di produttività degli occupati nel Sud era più basso di 18 punti alla media nazionale e che il tasso d’occupazione era inferiore di 19 punti, mentre il PIL pro-capite non raggiungeva il </a:t>
            </a:r>
            <a:r>
              <a:rPr lang="it-IT" sz="4800" b="1" dirty="0" smtClean="0">
                <a:solidFill>
                  <a:srgbClr val="FF0000"/>
                </a:solidFill>
              </a:rPr>
              <a:t>60%</a:t>
            </a:r>
            <a:r>
              <a:rPr lang="it-IT" sz="4800" dirty="0" smtClean="0">
                <a:solidFill>
                  <a:srgbClr val="378B89"/>
                </a:solidFill>
              </a:rPr>
              <a:t> di quello del Centro-Nord.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16911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556792"/>
            <a:ext cx="7488832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Secondo il rapporto presentato nel maggio 2007 dal Governatore Mario Draghi, alla «</a:t>
            </a:r>
            <a:r>
              <a:rPr lang="it-IT" sz="4800" dirty="0" smtClean="0">
                <a:solidFill>
                  <a:srgbClr val="FF0000"/>
                </a:solidFill>
              </a:rPr>
              <a:t>debolezza dell’amministrazione pubblica, all’insufficiente abitudine alla cooperazione e alla fiducia, a un costume diffuso di non curanza delle norme</a:t>
            </a:r>
            <a:r>
              <a:rPr lang="it-IT" sz="4800" dirty="0" smtClean="0">
                <a:solidFill>
                  <a:srgbClr val="378B89"/>
                </a:solidFill>
              </a:rPr>
              <a:t>».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5618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87624" y="1484784"/>
            <a:ext cx="7200800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Don Sturzo sosteneva che il successo del Nord non può fare a meno di un Sud sviluppato e che i meridionali devono «comprendere che è loro interesse organizzarsi, prendere iniziative e assumere responsabilità».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46405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59632" y="1340768"/>
            <a:ext cx="748883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600" dirty="0" smtClean="0">
                <a:solidFill>
                  <a:srgbClr val="378B89"/>
                </a:solidFill>
              </a:rPr>
              <a:t>Quando nel lontanissimo 1978 quasi quarant’anni fa, </a:t>
            </a:r>
            <a:r>
              <a:rPr lang="it-IT" sz="3600" dirty="0">
                <a:solidFill>
                  <a:srgbClr val="378B89"/>
                </a:solidFill>
              </a:rPr>
              <a:t>T</a:t>
            </a:r>
            <a:r>
              <a:rPr lang="it-IT" sz="3600" dirty="0" smtClean="0">
                <a:solidFill>
                  <a:srgbClr val="378B89"/>
                </a:solidFill>
              </a:rPr>
              <a:t>ina Anselmi firmò la riforma, il nostro Paese era ricco di giovani e di opportunità: or ci si ammala di più a causa della senescenza della popolazione e della aspettativa di vita che è enormemente cresciuta</a:t>
            </a:r>
            <a:endParaRPr lang="it-IT" sz="3600" dirty="0">
              <a:solidFill>
                <a:srgbClr val="378B89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42698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7330" y="2132856"/>
            <a:ext cx="763284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Il boom delle tasse locali </a:t>
            </a:r>
          </a:p>
          <a:p>
            <a:pPr marL="0" indent="0" algn="ctr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«</a:t>
            </a:r>
            <a:r>
              <a:rPr lang="it-IT" sz="5400" b="1" dirty="0" smtClean="0">
                <a:solidFill>
                  <a:srgbClr val="FF0000"/>
                </a:solidFill>
              </a:rPr>
              <a:t>punisce</a:t>
            </a:r>
            <a:r>
              <a:rPr lang="it-IT" sz="5400" dirty="0" smtClean="0">
                <a:solidFill>
                  <a:srgbClr val="378B89"/>
                </a:solidFill>
              </a:rPr>
              <a:t>» il Centro-Sud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151758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7330" y="2132856"/>
            <a:ext cx="763284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Le tasse locali </a:t>
            </a:r>
            <a:r>
              <a:rPr lang="it-IT" sz="5400" dirty="0" smtClean="0">
                <a:solidFill>
                  <a:srgbClr val="FF0000"/>
                </a:solidFill>
              </a:rPr>
              <a:t>schiacciano</a:t>
            </a:r>
            <a:r>
              <a:rPr lang="it-IT" sz="5400" dirty="0" smtClean="0">
                <a:solidFill>
                  <a:srgbClr val="378B89"/>
                </a:solidFill>
              </a:rPr>
              <a:t> il Centro-Sud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6994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pic>
        <p:nvPicPr>
          <p:cNvPr id="19458" name="Picture 2" descr="http://www.lumsanews.it/wp-content/uploads/2013/10/rosy_bind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86" y="2132856"/>
            <a:ext cx="5112568" cy="34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metto 4 3"/>
          <p:cNvSpPr/>
          <p:nvPr/>
        </p:nvSpPr>
        <p:spPr>
          <a:xfrm>
            <a:off x="4211960" y="86896"/>
            <a:ext cx="3456384" cy="2736304"/>
          </a:xfrm>
          <a:prstGeom prst="cloudCallout">
            <a:avLst>
              <a:gd name="adj1" fmla="val -45563"/>
              <a:gd name="adj2" fmla="val 50513"/>
            </a:avLst>
          </a:prstGeom>
          <a:solidFill>
            <a:schemeClr val="bg1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148064" y="570230"/>
            <a:ext cx="1944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378B89"/>
                </a:solidFill>
              </a:rPr>
              <a:t>La </a:t>
            </a:r>
            <a:r>
              <a:rPr lang="it-IT" sz="2800" dirty="0" smtClean="0">
                <a:solidFill>
                  <a:srgbClr val="FF0000"/>
                </a:solidFill>
              </a:rPr>
              <a:t>camorra</a:t>
            </a:r>
            <a:r>
              <a:rPr lang="it-IT" sz="2800" dirty="0" smtClean="0">
                <a:solidFill>
                  <a:srgbClr val="378B89"/>
                </a:solidFill>
              </a:rPr>
              <a:t> è un dato costitutivo della città </a:t>
            </a:r>
            <a:endParaRPr lang="it-IT" sz="2800" dirty="0">
              <a:solidFill>
                <a:srgbClr val="378B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25604" name="Picture 4" descr="http://www.bestwestern.it/img/hotel-italia-informazioni-turistich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20" y="86896"/>
            <a:ext cx="5939564" cy="677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6560034" y="3971458"/>
            <a:ext cx="1422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378B89"/>
                </a:solidFill>
              </a:rPr>
              <a:t>CAMORRA</a:t>
            </a:r>
            <a:endParaRPr lang="it-IT" sz="1600" b="1" dirty="0">
              <a:solidFill>
                <a:srgbClr val="378B89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11311" y="5157988"/>
            <a:ext cx="1575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378B89"/>
                </a:solidFill>
              </a:rPr>
              <a:t>‘NDRANGHETA</a:t>
            </a:r>
            <a:endParaRPr lang="it-IT" sz="1600" b="1" dirty="0">
              <a:solidFill>
                <a:srgbClr val="378B89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298524" y="4148236"/>
            <a:ext cx="1575107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378B89"/>
                </a:solidFill>
              </a:rPr>
              <a:t>BASILISCHI</a:t>
            </a:r>
            <a:endParaRPr lang="it-IT" sz="1600" b="1" dirty="0">
              <a:solidFill>
                <a:srgbClr val="378B89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 rot="1633695">
            <a:off x="7435865" y="3840832"/>
            <a:ext cx="1692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378B89"/>
                </a:solidFill>
              </a:rPr>
              <a:t>NUOVA CORONA</a:t>
            </a:r>
            <a:endParaRPr lang="it-IT" sz="1600" b="1" dirty="0">
              <a:solidFill>
                <a:srgbClr val="378B89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422167" y="6165304"/>
            <a:ext cx="1160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52BABA"/>
                </a:solidFill>
              </a:rPr>
              <a:t>MAFIA</a:t>
            </a:r>
            <a:endParaRPr lang="it-IT" sz="1600" b="1" dirty="0">
              <a:solidFill>
                <a:srgbClr val="52BABA"/>
              </a:solidFill>
            </a:endParaRPr>
          </a:p>
        </p:txBody>
      </p:sp>
      <p:sp>
        <p:nvSpPr>
          <p:cNvPr id="13" name="Segnaposto contenuto 2"/>
          <p:cNvSpPr>
            <a:spLocks noGrp="1"/>
          </p:cNvSpPr>
          <p:nvPr>
            <p:ph idx="1"/>
          </p:nvPr>
        </p:nvSpPr>
        <p:spPr>
          <a:xfrm>
            <a:off x="0" y="32048"/>
            <a:ext cx="4644008" cy="8096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5400" dirty="0" smtClean="0">
                <a:solidFill>
                  <a:srgbClr val="FF0000"/>
                </a:solidFill>
              </a:rPr>
              <a:t>HA SBAGLIATO?</a:t>
            </a:r>
            <a:r>
              <a:rPr lang="it-IT" sz="5400" dirty="0" smtClean="0">
                <a:solidFill>
                  <a:srgbClr val="378B8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37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46967" y="1052736"/>
            <a:ext cx="7632848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In cima alla scala c’è la corruzione che sfuma, senza soluzione di continuità, nella malavita, per culminare infine nel crimine organizzato spadroneggiante in vaste zone del nostro negletto Sud-Est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146189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36622" y="1166018"/>
            <a:ext cx="763284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Conta, e come, che da Napoli in poco più di quattro ore di treno si arrivi a Milano (</a:t>
            </a:r>
            <a:r>
              <a:rPr lang="it-IT" sz="5400" dirty="0" smtClean="0">
                <a:solidFill>
                  <a:srgbClr val="FF0000"/>
                </a:solidFill>
              </a:rPr>
              <a:t>800 km</a:t>
            </a:r>
            <a:r>
              <a:rPr lang="it-IT" sz="5400" dirty="0" smtClean="0">
                <a:solidFill>
                  <a:srgbClr val="378B89"/>
                </a:solidFill>
              </a:rPr>
              <a:t>), mentre ne servono altrettante per andare non si dice a Matera ma a Bari (</a:t>
            </a:r>
            <a:r>
              <a:rPr lang="it-IT" sz="5400" dirty="0" smtClean="0">
                <a:solidFill>
                  <a:srgbClr val="FF0000"/>
                </a:solidFill>
              </a:rPr>
              <a:t>230 km</a:t>
            </a:r>
            <a:r>
              <a:rPr lang="it-IT" sz="5400" dirty="0" smtClean="0">
                <a:solidFill>
                  <a:srgbClr val="378B89"/>
                </a:solidFill>
              </a:rPr>
              <a:t>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396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46561" y="1166018"/>
            <a:ext cx="763284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Nella lotta al crimine organizzato, perché non premiare - come fanno gli USA contro la malafinanza – chi consente di sequestrare i patrimoni mafiosi, dandogliene una fetta?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1996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48590" y="2060848"/>
            <a:ext cx="7632848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LO </a:t>
            </a:r>
            <a:r>
              <a:rPr lang="it-IT" sz="5400" dirty="0" smtClean="0">
                <a:solidFill>
                  <a:srgbClr val="FF0000"/>
                </a:solidFill>
              </a:rPr>
              <a:t>SVILUPPO</a:t>
            </a:r>
            <a:r>
              <a:rPr lang="it-IT" sz="5400" dirty="0" smtClean="0">
                <a:solidFill>
                  <a:srgbClr val="378B89"/>
                </a:solidFill>
              </a:rPr>
              <a:t> PASSA PER LA </a:t>
            </a:r>
            <a:r>
              <a:rPr lang="it-IT" sz="5400" dirty="0" smtClean="0">
                <a:solidFill>
                  <a:srgbClr val="FF0000"/>
                </a:solidFill>
              </a:rPr>
              <a:t>CULTURA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4762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988840"/>
            <a:ext cx="823084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6000" dirty="0" smtClean="0">
                <a:solidFill>
                  <a:srgbClr val="378B89"/>
                </a:solidFill>
              </a:rPr>
              <a:t>I giovani medici del </a:t>
            </a:r>
            <a:r>
              <a:rPr lang="it-IT" sz="6000" dirty="0" smtClean="0">
                <a:solidFill>
                  <a:srgbClr val="FF0000"/>
                </a:solidFill>
              </a:rPr>
              <a:t>Sud</a:t>
            </a:r>
            <a:r>
              <a:rPr lang="it-IT" sz="6000" dirty="0" smtClean="0">
                <a:solidFill>
                  <a:srgbClr val="378B89"/>
                </a:solidFill>
              </a:rPr>
              <a:t> </a:t>
            </a:r>
          </a:p>
          <a:p>
            <a:pPr marL="0" indent="0">
              <a:buNone/>
            </a:pPr>
            <a:r>
              <a:rPr lang="it-IT" sz="6000" dirty="0">
                <a:solidFill>
                  <a:srgbClr val="378B89"/>
                </a:solidFill>
              </a:rPr>
              <a:t>b</a:t>
            </a:r>
            <a:r>
              <a:rPr lang="it-IT" sz="6000" dirty="0" smtClean="0">
                <a:solidFill>
                  <a:srgbClr val="378B89"/>
                </a:solidFill>
              </a:rPr>
              <a:t>attuti da quelli del </a:t>
            </a:r>
            <a:r>
              <a:rPr lang="it-IT" sz="6000" dirty="0" smtClean="0">
                <a:solidFill>
                  <a:srgbClr val="FF0000"/>
                </a:solidFill>
              </a:rPr>
              <a:t>Nord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9535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616" y="1268760"/>
            <a:ext cx="763284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Nei test per l’accesso alle scuole di specialità, il </a:t>
            </a:r>
            <a:r>
              <a:rPr lang="it-IT" sz="5400" dirty="0" smtClean="0">
                <a:solidFill>
                  <a:srgbClr val="FF0000"/>
                </a:solidFill>
              </a:rPr>
              <a:t>San Raffaele di Milano in testa. Foggia ultima</a:t>
            </a:r>
            <a:r>
              <a:rPr lang="it-IT" sz="5400" dirty="0" smtClean="0">
                <a:solidFill>
                  <a:srgbClr val="378B89"/>
                </a:solidFill>
              </a:rPr>
              <a:t>. Solo tre atenei meridionali superano la media nazionale. </a:t>
            </a:r>
          </a:p>
          <a:p>
            <a:pPr marL="0" indent="0">
              <a:buNone/>
            </a:pPr>
            <a:endParaRPr lang="it-IT" sz="5400" dirty="0" smtClean="0">
              <a:solidFill>
                <a:srgbClr val="378B89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13745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166018"/>
            <a:ext cx="7751825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600" dirty="0" smtClean="0">
                <a:solidFill>
                  <a:srgbClr val="378B89"/>
                </a:solidFill>
              </a:rPr>
              <a:t>Anche la legge migliore ha bisogno di una messa a punto e la protezione della salute non può essere lasciata all’impegno di alcune nazioni ma deve marciare coordinando Europa, singole nazioni, regioni ed enti locali, coinvolgendo tutte le politiche e non solo quelle sanitarie</a:t>
            </a:r>
            <a:endParaRPr lang="it-IT" sz="3600" dirty="0">
              <a:solidFill>
                <a:srgbClr val="378B89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10723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23120" y="1988840"/>
            <a:ext cx="7920880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6600" dirty="0" smtClean="0">
                <a:solidFill>
                  <a:srgbClr val="378B89"/>
                </a:solidFill>
              </a:rPr>
              <a:t>In </a:t>
            </a:r>
            <a:r>
              <a:rPr lang="it-IT" sz="6600" dirty="0">
                <a:solidFill>
                  <a:srgbClr val="378B89"/>
                </a:solidFill>
              </a:rPr>
              <a:t>C</a:t>
            </a:r>
            <a:r>
              <a:rPr lang="it-IT" sz="6600" dirty="0" smtClean="0">
                <a:solidFill>
                  <a:srgbClr val="378B89"/>
                </a:solidFill>
              </a:rPr>
              <a:t>ampania: </a:t>
            </a:r>
          </a:p>
          <a:p>
            <a:pPr marL="0" indent="0">
              <a:buNone/>
            </a:pPr>
            <a:r>
              <a:rPr lang="it-IT" sz="6600" dirty="0" smtClean="0">
                <a:solidFill>
                  <a:srgbClr val="378B89"/>
                </a:solidFill>
              </a:rPr>
              <a:t>età media &gt; </a:t>
            </a:r>
            <a:r>
              <a:rPr lang="it-IT" sz="6600" b="1" dirty="0" smtClean="0">
                <a:solidFill>
                  <a:srgbClr val="FF0000"/>
                </a:solidFill>
              </a:rPr>
              <a:t>58 anni </a:t>
            </a:r>
          </a:p>
          <a:p>
            <a:pPr marL="0" indent="0">
              <a:buNone/>
            </a:pPr>
            <a:endParaRPr lang="it-IT" sz="6600" dirty="0" smtClean="0">
              <a:solidFill>
                <a:srgbClr val="378B89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0770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5578" y="1700808"/>
            <a:ext cx="7560840" cy="3744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A Napoli:</a:t>
            </a:r>
          </a:p>
          <a:p>
            <a:pPr marL="0" indent="0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su </a:t>
            </a:r>
            <a:r>
              <a:rPr lang="it-IT" sz="5400" b="1" dirty="0" smtClean="0">
                <a:solidFill>
                  <a:srgbClr val="FF0000"/>
                </a:solidFill>
              </a:rPr>
              <a:t>10</a:t>
            </a:r>
            <a:r>
              <a:rPr lang="it-IT" sz="5400" dirty="0" smtClean="0">
                <a:solidFill>
                  <a:srgbClr val="378B89"/>
                </a:solidFill>
              </a:rPr>
              <a:t> medici </a:t>
            </a:r>
            <a:r>
              <a:rPr lang="it-IT" sz="5400" b="1" dirty="0" smtClean="0">
                <a:solidFill>
                  <a:srgbClr val="FF0000"/>
                </a:solidFill>
              </a:rPr>
              <a:t>under</a:t>
            </a:r>
            <a:r>
              <a:rPr lang="it-IT" sz="5400" dirty="0" smtClean="0">
                <a:solidFill>
                  <a:srgbClr val="FF0000"/>
                </a:solidFill>
              </a:rPr>
              <a:t> </a:t>
            </a:r>
            <a:r>
              <a:rPr lang="it-IT" sz="5400" b="1" dirty="0" smtClean="0">
                <a:solidFill>
                  <a:srgbClr val="FF0000"/>
                </a:solidFill>
              </a:rPr>
              <a:t>35</a:t>
            </a:r>
            <a:r>
              <a:rPr lang="it-IT" sz="5400" dirty="0" smtClean="0">
                <a:solidFill>
                  <a:srgbClr val="378B89"/>
                </a:solidFill>
              </a:rPr>
              <a:t>,  </a:t>
            </a:r>
          </a:p>
          <a:p>
            <a:pPr marL="0" indent="0">
              <a:buNone/>
            </a:pPr>
            <a:r>
              <a:rPr lang="it-IT" sz="5400" b="1" dirty="0" smtClean="0">
                <a:solidFill>
                  <a:srgbClr val="FF0000"/>
                </a:solidFill>
              </a:rPr>
              <a:t>2</a:t>
            </a:r>
            <a:r>
              <a:rPr lang="it-IT" sz="5400" dirty="0" smtClean="0">
                <a:solidFill>
                  <a:srgbClr val="378B89"/>
                </a:solidFill>
              </a:rPr>
              <a:t> chiedono il trasferimen-to in entrata e </a:t>
            </a:r>
            <a:r>
              <a:rPr lang="it-IT" sz="5400" b="1" dirty="0" smtClean="0">
                <a:solidFill>
                  <a:srgbClr val="FF0000"/>
                </a:solidFill>
              </a:rPr>
              <a:t>8</a:t>
            </a:r>
            <a:r>
              <a:rPr lang="it-IT" sz="5400" dirty="0" smtClean="0">
                <a:solidFill>
                  <a:srgbClr val="378B89"/>
                </a:solidFill>
              </a:rPr>
              <a:t> in uscita </a:t>
            </a:r>
          </a:p>
          <a:p>
            <a:pPr marL="0" indent="0">
              <a:buNone/>
            </a:pPr>
            <a:endParaRPr lang="it-IT" sz="5400" dirty="0" smtClean="0">
              <a:solidFill>
                <a:srgbClr val="378B89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3148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2060848"/>
            <a:ext cx="7920880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7200" dirty="0" smtClean="0">
                <a:solidFill>
                  <a:srgbClr val="378B89"/>
                </a:solidFill>
              </a:rPr>
              <a:t>Sanità, i governatori ora vogliono trattare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5050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2132856"/>
            <a:ext cx="7920880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7200" dirty="0" smtClean="0">
                <a:solidFill>
                  <a:srgbClr val="378B89"/>
                </a:solidFill>
              </a:rPr>
              <a:t>Emiliano: «</a:t>
            </a:r>
            <a:r>
              <a:rPr lang="it-IT" sz="7200" i="1" dirty="0" smtClean="0">
                <a:solidFill>
                  <a:srgbClr val="378B89"/>
                </a:solidFill>
              </a:rPr>
              <a:t>non fasciamoci la testa</a:t>
            </a:r>
            <a:r>
              <a:rPr lang="it-IT" sz="7200" dirty="0" smtClean="0">
                <a:solidFill>
                  <a:srgbClr val="378B89"/>
                </a:solidFill>
              </a:rPr>
              <a:t>»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163240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2816932"/>
            <a:ext cx="7920880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6600" dirty="0" smtClean="0">
                <a:solidFill>
                  <a:srgbClr val="378B89"/>
                </a:solidFill>
              </a:rPr>
              <a:t>Pittella: «</a:t>
            </a:r>
            <a:r>
              <a:rPr lang="it-IT" sz="6600" i="1" dirty="0" smtClean="0">
                <a:solidFill>
                  <a:srgbClr val="378B89"/>
                </a:solidFill>
              </a:rPr>
              <a:t>Noi centrali</a:t>
            </a:r>
            <a:r>
              <a:rPr lang="it-IT" sz="6600" dirty="0" smtClean="0">
                <a:solidFill>
                  <a:srgbClr val="378B89"/>
                </a:solidFill>
              </a:rPr>
              <a:t>»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60243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pic>
        <p:nvPicPr>
          <p:cNvPr id="36866" name="Picture 2" descr="http://www.direttanews.it/wp-content/uploads/marcello_pittell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9" y="1600199"/>
            <a:ext cx="255947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www.strettoweb.com/wp-content/uploads/2014/05/mario-oliveri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5"/>
          <a:stretch/>
        </p:blipFill>
        <p:spPr bwMode="auto">
          <a:xfrm>
            <a:off x="3221901" y="1628800"/>
            <a:ext cx="2750604" cy="167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video2.kronopress.com/teleischia/dc610196-3d25-43b8-b801-6273338663f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97" y="1600199"/>
            <a:ext cx="2575136" cy="169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://www.senzacolonnenews.it/media/k2/items/cache/1964f74d720a9867418f5a0c2600bf3b_X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09" y="3760439"/>
            <a:ext cx="3240360" cy="192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http://www.ilpaesenuovo.it/wp-content/uploads/2015/07/rosario-crocetta-390x26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66" y="3747052"/>
            <a:ext cx="2907997" cy="19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9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988840"/>
            <a:ext cx="7920880" cy="2979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Emiliano: «</a:t>
            </a:r>
            <a:r>
              <a:rPr lang="it-IT" sz="5400" i="1" dirty="0" smtClean="0">
                <a:solidFill>
                  <a:srgbClr val="378B89"/>
                </a:solidFill>
              </a:rPr>
              <a:t>Subito l’unione dei Governatori per trattare con Palazzo Chigi»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0627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988840"/>
            <a:ext cx="7920880" cy="2979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Se i Governatori del PD fanno squadra al SUD</a:t>
            </a:r>
          </a:p>
          <a:p>
            <a:pPr marL="0" indent="0">
              <a:buNone/>
            </a:pPr>
            <a:r>
              <a:rPr lang="it-IT" sz="5400" i="1" dirty="0" smtClean="0">
                <a:solidFill>
                  <a:srgbClr val="378B89"/>
                </a:solidFill>
              </a:rPr>
              <a:t>                           (Isaia Sales)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38714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0812" y="1196752"/>
            <a:ext cx="828092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Questa nostra testimonianza meridionale di </a:t>
            </a:r>
            <a:r>
              <a:rPr lang="it-IT" sz="5400" dirty="0" smtClean="0">
                <a:solidFill>
                  <a:srgbClr val="FF0000"/>
                </a:solidFill>
              </a:rPr>
              <a:t>divario tra Sud e Nord</a:t>
            </a:r>
            <a:r>
              <a:rPr lang="it-IT" sz="5400" dirty="0" smtClean="0">
                <a:solidFill>
                  <a:srgbClr val="378B89"/>
                </a:solidFill>
              </a:rPr>
              <a:t> rischia di essere il nostro editoriale fra 10 anni per l’Italia rispetto all’Europa</a:t>
            </a:r>
            <a:endParaRPr lang="it-IT" sz="5400" i="1" dirty="0" smtClean="0">
              <a:solidFill>
                <a:srgbClr val="378B89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4613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2348880"/>
            <a:ext cx="8280920" cy="16561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8800" dirty="0" smtClean="0">
                <a:solidFill>
                  <a:srgbClr val="378B89"/>
                </a:solidFill>
              </a:rPr>
              <a:t>E ALLORA</a:t>
            </a:r>
            <a:endParaRPr lang="it-IT" sz="8800" i="1" dirty="0" smtClean="0">
              <a:solidFill>
                <a:srgbClr val="378B89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428280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0577" y="1412776"/>
            <a:ext cx="748883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600" dirty="0" smtClean="0">
                <a:solidFill>
                  <a:srgbClr val="378B89"/>
                </a:solidFill>
              </a:rPr>
              <a:t>Era il 10 luglio 2014 quando Stato e Regioni sottoscrivevano il Patto per la Salute per il triennio (2014-2016). In ordine cronologico, </a:t>
            </a:r>
            <a:r>
              <a:rPr lang="it-IT" sz="3600" u="sng" dirty="0" smtClean="0">
                <a:solidFill>
                  <a:srgbClr val="FF0000"/>
                </a:solidFill>
              </a:rPr>
              <a:t>il settimo accordo tra le due istituzioni dal 2000 ad oggi per la Sanità</a:t>
            </a:r>
            <a:r>
              <a:rPr lang="it-IT" sz="3600" dirty="0" smtClean="0">
                <a:solidFill>
                  <a:srgbClr val="378B89"/>
                </a:solidFill>
              </a:rPr>
              <a:t>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7171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276872"/>
            <a:ext cx="8280920" cy="2088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Stiamo passando </a:t>
            </a:r>
          </a:p>
          <a:p>
            <a:pPr marL="0" indent="0" algn="ctr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dai L.E.A. ai L.E.A. ai D.E.A.</a:t>
            </a:r>
            <a:endParaRPr lang="it-IT" sz="5400" i="1" dirty="0" smtClean="0">
              <a:solidFill>
                <a:srgbClr val="378B89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07461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3" y="1268760"/>
            <a:ext cx="828092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5400" dirty="0" smtClean="0">
                <a:solidFill>
                  <a:srgbClr val="378B89"/>
                </a:solidFill>
              </a:rPr>
              <a:t>Caro Presidente del Consiglio</a:t>
            </a:r>
            <a:endParaRPr lang="it-IT" sz="5400" i="1" dirty="0" smtClean="0">
              <a:solidFill>
                <a:srgbClr val="378B89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pic>
        <p:nvPicPr>
          <p:cNvPr id="4" name="Picture 2" descr="http://www.blitzquotidiano.it/wp/wp/wp-content/uploads/2014/12/matteo-renzi-espressione-denotante-qi-modesto-l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06" y="2276872"/>
            <a:ext cx="529258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tv.zam.it/film_img/18Larg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9"/>
          <a:stretch/>
        </p:blipFill>
        <p:spPr bwMode="auto">
          <a:xfrm>
            <a:off x="225150" y="2924944"/>
            <a:ext cx="4233705" cy="241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276872"/>
            <a:ext cx="8280920" cy="2088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6000" dirty="0" smtClean="0">
                <a:solidFill>
                  <a:srgbClr val="378B89"/>
                </a:solidFill>
              </a:rPr>
              <a:t>Ci dica che vuol fare della Sanità</a:t>
            </a:r>
            <a:endParaRPr lang="it-IT" sz="6000" i="1" dirty="0" smtClean="0">
              <a:solidFill>
                <a:srgbClr val="378B89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42307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3" name="AddapassaaNutta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980728"/>
            <a:ext cx="8878914" cy="475252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75856" y="6274259"/>
            <a:ext cx="5851309" cy="338554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it-IT" sz="2400" dirty="0" smtClean="0"/>
              <a:t>..da Napoli Milionaria di E. De Filippo (1945)</a:t>
            </a:r>
            <a:endParaRPr lang="it-IT" sz="2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84882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916832"/>
            <a:ext cx="8280920" cy="4392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6600" dirty="0" smtClean="0">
                <a:solidFill>
                  <a:srgbClr val="378B89"/>
                </a:solidFill>
              </a:rPr>
              <a:t>Caro Eduardo, </a:t>
            </a:r>
            <a:r>
              <a:rPr lang="it-IT" sz="6600" dirty="0" smtClean="0">
                <a:solidFill>
                  <a:srgbClr val="FF0000"/>
                </a:solidFill>
              </a:rPr>
              <a:t>quant’è lunga ‘a nuttata</a:t>
            </a:r>
            <a:r>
              <a:rPr lang="it-IT" sz="6600" dirty="0" smtClean="0">
                <a:solidFill>
                  <a:srgbClr val="378B89"/>
                </a:solidFill>
              </a:rPr>
              <a:t>?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20628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81141" y="2828835"/>
            <a:ext cx="7825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6000" dirty="0">
                <a:solidFill>
                  <a:srgbClr val="378B89"/>
                </a:solidFill>
              </a:rPr>
              <a:t>MA NOI NON CI STIAMO</a:t>
            </a:r>
          </a:p>
        </p:txBody>
      </p:sp>
    </p:spTree>
    <p:extLst>
      <p:ext uri="{BB962C8B-B14F-4D97-AF65-F5344CB8AC3E}">
        <p14:creationId xmlns:p14="http://schemas.microsoft.com/office/powerpoint/2010/main" val="39818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03" y="5402172"/>
            <a:ext cx="952418" cy="1115346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1" y="5030834"/>
            <a:ext cx="1015583" cy="1302727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</p:pic>
      <p:pic>
        <p:nvPicPr>
          <p:cNvPr id="32" name="Picture 2" descr="https://scontent.xx.fbcdn.net/hphotos-xfp1/v/t34.0-12/12023108_864389156944191_1870296241_n.jpg?oh=5024accd0e6011c466ad0add2a54d363&amp;oe=55F8F53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1" t="27701" r="15736" b="19038"/>
          <a:stretch/>
        </p:blipFill>
        <p:spPr bwMode="auto">
          <a:xfrm>
            <a:off x="2456689" y="4131291"/>
            <a:ext cx="1073062" cy="1057134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  <a:extLst/>
        </p:spPr>
      </p:pic>
      <p:pic>
        <p:nvPicPr>
          <p:cNvPr id="1046" name="Picture 22" descr="https://lh4.googleusercontent.com/-HSCZUlmlBCM/AAAAAAAAAAI/AAAAAAAAAPQ/gODR06m9_-0/photo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8" r="-1893" b="17912"/>
          <a:stretch/>
        </p:blipFill>
        <p:spPr bwMode="auto">
          <a:xfrm>
            <a:off x="2537464" y="5598298"/>
            <a:ext cx="1482729" cy="941059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  <a:extLst/>
        </p:spPr>
      </p:pic>
      <p:sp>
        <p:nvSpPr>
          <p:cNvPr id="16" name="Rettangolo arrotondato 15"/>
          <p:cNvSpPr/>
          <p:nvPr/>
        </p:nvSpPr>
        <p:spPr>
          <a:xfrm>
            <a:off x="2011640" y="5127698"/>
            <a:ext cx="1963160" cy="219165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Eugenio Gragnano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131547" y="6134239"/>
            <a:ext cx="2088654" cy="257103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Annamaria Mazzella</a:t>
            </a:r>
          </a:p>
        </p:txBody>
      </p:sp>
      <p:sp>
        <p:nvSpPr>
          <p:cNvPr id="20" name="Rettangolo arrotondato 19"/>
          <p:cNvSpPr/>
          <p:nvPr/>
        </p:nvSpPr>
        <p:spPr>
          <a:xfrm>
            <a:off x="2406024" y="6540820"/>
            <a:ext cx="1675060" cy="228902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Pierino Di Silverio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7096393" y="6514933"/>
            <a:ext cx="1848612" cy="244369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Barbara Andreoli</a:t>
            </a:r>
          </a:p>
        </p:txBody>
      </p:sp>
      <p:pic>
        <p:nvPicPr>
          <p:cNvPr id="1028" name="Picture 4" descr="https://media.licdn.com/mpr/mpr/shrinknp_400_400/p/4/005/089/26d/19afbd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52" y="972041"/>
            <a:ext cx="1175157" cy="1001814"/>
          </a:xfrm>
          <a:prstGeom prst="rect">
            <a:avLst/>
          </a:prstGeom>
          <a:solidFill>
            <a:srgbClr val="52BABA"/>
          </a:solidFill>
          <a:ln>
            <a:solidFill>
              <a:srgbClr val="52BABA"/>
            </a:solidFill>
          </a:ln>
          <a:extLst/>
        </p:spPr>
      </p:pic>
      <p:pic>
        <p:nvPicPr>
          <p:cNvPr id="1030" name="Picture 6" descr="https://scontent.xx.fbcdn.net/hphotos-xfa1/v/t1.0-9/376675_417252474988377_1866202826_n.jpg?oh=be1455a43add8cd8da38a0b9726e4f7b&amp;oe=5665809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9" t="24801" r="34058" b="50000"/>
          <a:stretch/>
        </p:blipFill>
        <p:spPr bwMode="auto">
          <a:xfrm>
            <a:off x="6421335" y="878192"/>
            <a:ext cx="907058" cy="1043851"/>
          </a:xfrm>
          <a:prstGeom prst="rect">
            <a:avLst/>
          </a:prstGeom>
          <a:solidFill>
            <a:srgbClr val="52BABA"/>
          </a:solidFill>
          <a:ln>
            <a:solidFill>
              <a:srgbClr val="52BABA"/>
            </a:solidFill>
          </a:ln>
          <a:extLst/>
        </p:spPr>
      </p:pic>
      <p:pic>
        <p:nvPicPr>
          <p:cNvPr id="1032" name="Picture 8" descr="https://scontent.xx.fbcdn.net/hphotos-xat1/v/t1.0-9/12503_10203269586715206_7115664073673134870_n.jpg?oh=66df28b41578b701a0af1699fc1f78cc&amp;oe=5672F24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772" y="3837304"/>
            <a:ext cx="1101086" cy="1101086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  <a:extLst/>
        </p:spPr>
      </p:pic>
      <p:pic>
        <p:nvPicPr>
          <p:cNvPr id="1034" name="Picture 10" descr="http://ms2.iol.it/img_newsreg/0/7/6/1896367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56" y="2417505"/>
            <a:ext cx="1012837" cy="892281"/>
          </a:xfrm>
          <a:prstGeom prst="rect">
            <a:avLst/>
          </a:prstGeom>
          <a:solidFill>
            <a:srgbClr val="52BABA"/>
          </a:solidFill>
          <a:ln>
            <a:solidFill>
              <a:srgbClr val="52BABA"/>
            </a:solidFill>
          </a:ln>
          <a:extLst/>
        </p:spPr>
      </p:pic>
      <p:pic>
        <p:nvPicPr>
          <p:cNvPr id="1036" name="Picture 12" descr="https://scontent.xx.fbcdn.net/hphotos-prn2/t31.0-8/1015536_184705821694733_1241456798_o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1" t="26199" r="24249" b="36900"/>
          <a:stretch/>
        </p:blipFill>
        <p:spPr bwMode="auto">
          <a:xfrm>
            <a:off x="2428116" y="2445445"/>
            <a:ext cx="850713" cy="1223050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  <a:extLst/>
        </p:spPr>
      </p:pic>
      <p:pic>
        <p:nvPicPr>
          <p:cNvPr id="1038" name="Picture 14" descr="http://www.ordinemedicinapoli.it/upload/immagini_documenti/im_id-1332-1254325744-antonio_de_ros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449" y="1004017"/>
            <a:ext cx="1250481" cy="937861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  <a:extLst/>
        </p:spPr>
      </p:pic>
      <p:pic>
        <p:nvPicPr>
          <p:cNvPr id="1040" name="Picture 16" descr="https://media.licdn.com/mpr/mpr/shrinknp_400_400/p/2/005/039/192/008056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6" y="3266688"/>
            <a:ext cx="1167673" cy="1167673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  <a:extLst/>
        </p:spPr>
      </p:pic>
      <p:pic>
        <p:nvPicPr>
          <p:cNvPr id="1042" name="Picture 18" descr="http://corrieredelmezzogiorno.corriere.it/campania/media/foto/2013/08/28/keller--180x140.jpg?v=2013082811154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25" y="4092885"/>
            <a:ext cx="1140668" cy="880849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  <a:extLst/>
        </p:spPr>
      </p:pic>
      <p:pic>
        <p:nvPicPr>
          <p:cNvPr id="1044" name="Picture 20" descr="http://cdn.ok-salute.it/oksalute/lemmon/media/images/files/5ae9/8d0b/-e7b/8-40/2a-8/2e2-/c580/ebdb/b605/square/slepore_little.jpg?142700847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95" y="2334553"/>
            <a:ext cx="1106533" cy="1106533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  <a:extLst/>
        </p:spPr>
      </p:pic>
      <p:pic>
        <p:nvPicPr>
          <p:cNvPr id="1048" name="Picture 24" descr="http://www.anaao.it/amministrazione/tiny_mce/plugins/ajaxfilemanager/uploaded/foto%20francesco%20pennacchio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39" y="5528941"/>
            <a:ext cx="1029754" cy="960262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  <a:extLst/>
        </p:spPr>
      </p:pic>
      <p:pic>
        <p:nvPicPr>
          <p:cNvPr id="1050" name="Picture 26" descr="http://s1.dottori.it/uploads/img/68b6ab/15/146330/ae0941_f215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02" y="2513413"/>
            <a:ext cx="984117" cy="1230146"/>
          </a:xfrm>
          <a:prstGeom prst="rect">
            <a:avLst/>
          </a:prstGeom>
          <a:solidFill>
            <a:srgbClr val="52BABA"/>
          </a:solidFill>
          <a:ln>
            <a:solidFill>
              <a:srgbClr val="52BABA"/>
            </a:solidFill>
          </a:ln>
          <a:extLst/>
        </p:spPr>
      </p:pic>
      <p:pic>
        <p:nvPicPr>
          <p:cNvPr id="1052" name="Picture 28" descr="http://www.ordinemedicinapoli.it/upload/immagini_documenti/im_id-1662-1370270726-img_0817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5" t="33597" r="21929" b="9003"/>
          <a:stretch/>
        </p:blipFill>
        <p:spPr bwMode="auto">
          <a:xfrm>
            <a:off x="537055" y="1509002"/>
            <a:ext cx="1190573" cy="1080492"/>
          </a:xfrm>
          <a:prstGeom prst="rect">
            <a:avLst/>
          </a:prstGeom>
          <a:solidFill>
            <a:srgbClr val="52BABA"/>
          </a:solidFill>
          <a:ln>
            <a:solidFill>
              <a:srgbClr val="52BABA"/>
            </a:solidFill>
          </a:ln>
          <a:extLst/>
        </p:spPr>
      </p:pic>
      <p:sp>
        <p:nvSpPr>
          <p:cNvPr id="7" name="Rettangolo arrotondato 6"/>
          <p:cNvSpPr/>
          <p:nvPr/>
        </p:nvSpPr>
        <p:spPr>
          <a:xfrm>
            <a:off x="302180" y="2589494"/>
            <a:ext cx="1673157" cy="198105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Santo Monastra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145600" y="1985417"/>
            <a:ext cx="1593130" cy="198105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Sergio Di Fraia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6096944" y="1926705"/>
            <a:ext cx="1726328" cy="245087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Antonio Fascione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4223413" y="3541433"/>
            <a:ext cx="1579896" cy="254124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Vincenzo Boccia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2069002" y="3557094"/>
            <a:ext cx="1871455" cy="266125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Filippina Ciaburri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4053256" y="1923551"/>
            <a:ext cx="1721739" cy="235771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Antonio De Rosa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55838" y="4259964"/>
            <a:ext cx="2001611" cy="263691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Magdalene Giugliano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4643747" y="5001149"/>
            <a:ext cx="1627733" cy="261847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Luciano Keller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7438798" y="3358466"/>
            <a:ext cx="1528697" cy="263691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Stefano Lepore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6802058" y="4898775"/>
            <a:ext cx="2042429" cy="266125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Vincenzo Bencivenga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4508555" y="6411393"/>
            <a:ext cx="2062722" cy="261847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Francesco Pennacchio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15170" y="77972"/>
            <a:ext cx="4921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rgbClr val="378B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MIA SQUADRA</a:t>
            </a:r>
            <a:endParaRPr lang="it-IT" sz="4400" dirty="0">
              <a:solidFill>
                <a:srgbClr val="378B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ttangolo arrotondato 36"/>
          <p:cNvSpPr/>
          <p:nvPr/>
        </p:nvSpPr>
        <p:spPr>
          <a:xfrm>
            <a:off x="5935616" y="3196763"/>
            <a:ext cx="1308719" cy="245087"/>
          </a:xfrm>
          <a:prstGeom prst="round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Nicola Acone</a:t>
            </a:r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9673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340768"/>
            <a:ext cx="8280920" cy="4392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6600" dirty="0" smtClean="0">
                <a:solidFill>
                  <a:srgbClr val="378B89"/>
                </a:solidFill>
              </a:rPr>
              <a:t>I medici italiani e i cittadini tutti: </a:t>
            </a:r>
          </a:p>
          <a:p>
            <a:pPr marL="0" indent="0" algn="ctr">
              <a:buNone/>
            </a:pPr>
            <a:r>
              <a:rPr lang="it-IT" sz="6600" dirty="0" smtClean="0">
                <a:solidFill>
                  <a:srgbClr val="378B89"/>
                </a:solidFill>
              </a:rPr>
              <a:t>«</a:t>
            </a:r>
            <a:r>
              <a:rPr lang="it-IT" sz="6600" dirty="0" smtClean="0">
                <a:solidFill>
                  <a:srgbClr val="FF0000"/>
                </a:solidFill>
              </a:rPr>
              <a:t>Stato di mobilitazione generale</a:t>
            </a:r>
            <a:r>
              <a:rPr lang="it-IT" sz="6600" dirty="0" smtClean="0">
                <a:solidFill>
                  <a:srgbClr val="378B89"/>
                </a:solidFill>
              </a:rPr>
              <a:t>»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108219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5868144" y="6274259"/>
            <a:ext cx="3259021" cy="338554"/>
          </a:xfrm>
          <a:prstGeom prst="rect">
            <a:avLst/>
          </a:prstGeom>
          <a:solidFill>
            <a:srgbClr val="378B89"/>
          </a:solidFill>
          <a:ln>
            <a:solidFill>
              <a:srgbClr val="37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it-IT" sz="2400" dirty="0" smtClean="0"/>
              <a:t>..Benvenuti in Sanità</a:t>
            </a:r>
            <a:endParaRPr lang="it-IT" sz="2400" dirty="0"/>
          </a:p>
        </p:txBody>
      </p:sp>
      <p:pic>
        <p:nvPicPr>
          <p:cNvPr id="2" name="Benvenuti al SudConBrun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967" y="626976"/>
            <a:ext cx="883945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0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4actionsport.it/windsurf/wp-content/uploads/sites/13/2013/12/graz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322403"/>
            <a:ext cx="222470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93346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444011" y="260648"/>
            <a:ext cx="525658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378B89"/>
                </a:solidFill>
              </a:rPr>
              <a:t>B</a:t>
            </a:r>
            <a:r>
              <a:rPr lang="it-IT" sz="4400" dirty="0" smtClean="0">
                <a:solidFill>
                  <a:srgbClr val="378B89"/>
                </a:solidFill>
              </a:rPr>
              <a:t>runo Zuccarelli e </a:t>
            </a:r>
          </a:p>
          <a:p>
            <a:pPr algn="ctr"/>
            <a:r>
              <a:rPr lang="it-IT" sz="4400" dirty="0" smtClean="0">
                <a:solidFill>
                  <a:srgbClr val="378B89"/>
                </a:solidFill>
              </a:rPr>
              <a:t>l’ ANAAO REGIONALE </a:t>
            </a:r>
          </a:p>
          <a:p>
            <a:pPr algn="ctr"/>
            <a:r>
              <a:rPr lang="it-IT" sz="4400" dirty="0" smtClean="0">
                <a:solidFill>
                  <a:srgbClr val="378B89"/>
                </a:solidFill>
              </a:rPr>
              <a:t>ringraziano per la partecipazione al Convegno le Istituzioni,  le forze sociali e tutti i  presenti.</a:t>
            </a:r>
          </a:p>
        </p:txBody>
      </p:sp>
    </p:spTree>
    <p:extLst>
      <p:ext uri="{BB962C8B-B14F-4D97-AF65-F5344CB8AC3E}">
        <p14:creationId xmlns:p14="http://schemas.microsoft.com/office/powerpoint/2010/main" val="427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59632" y="1268760"/>
            <a:ext cx="7488832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it-IT" sz="3600" dirty="0" smtClean="0">
                <a:solidFill>
                  <a:srgbClr val="378B89"/>
                </a:solidFill>
              </a:rPr>
              <a:t>Un buon accordo quindi, anche perché il piano di riforme era ambizioso: nuovi LEA, riforma dei ticket, cure territoriali, sanità digitale, nuovi standard ospedalieri, rilancio del ruolo delle professioni, sistema valutazione cure, monitoraggio LEA, piano cronicità, linee guida mobilità trans-frontaliera, modelli di valutazione costo-benefici-efficienza per farmaci, osserva-torio sui dispositivi medici.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31214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59632" y="1988840"/>
            <a:ext cx="748883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600" dirty="0" smtClean="0">
                <a:solidFill>
                  <a:srgbClr val="378B89"/>
                </a:solidFill>
              </a:rPr>
              <a:t>Ma </a:t>
            </a:r>
            <a:r>
              <a:rPr lang="it-IT" sz="3600" dirty="0">
                <a:solidFill>
                  <a:srgbClr val="378B89"/>
                </a:solidFill>
              </a:rPr>
              <a:t>i tempi, tranne rari casi, non sono stati rispettati e il </a:t>
            </a:r>
            <a:r>
              <a:rPr lang="it-IT" sz="3600" dirty="0">
                <a:solidFill>
                  <a:srgbClr val="FF0000"/>
                </a:solidFill>
              </a:rPr>
              <a:t>Patto per la Salute </a:t>
            </a:r>
            <a:r>
              <a:rPr lang="it-IT" sz="3600" dirty="0">
                <a:solidFill>
                  <a:srgbClr val="378B89"/>
                </a:solidFill>
              </a:rPr>
              <a:t>a più di un anno di distanza si presenta con una media </a:t>
            </a:r>
            <a:r>
              <a:rPr lang="it-IT" sz="3600" dirty="0" smtClean="0">
                <a:solidFill>
                  <a:srgbClr val="378B89"/>
                </a:solidFill>
              </a:rPr>
              <a:t>realizzativa bassissima.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</p:spTree>
    <p:extLst>
      <p:ext uri="{BB962C8B-B14F-4D97-AF65-F5344CB8AC3E}">
        <p14:creationId xmlns:p14="http://schemas.microsoft.com/office/powerpoint/2010/main" val="421796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25923" y="188640"/>
            <a:ext cx="4839163" cy="7200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4800" dirty="0" smtClean="0">
                <a:solidFill>
                  <a:srgbClr val="378B89"/>
                </a:solidFill>
              </a:rPr>
              <a:t>Patto della Salute  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86896"/>
            <a:ext cx="814018" cy="754800"/>
          </a:xfrm>
          <a:prstGeom prst="rect">
            <a:avLst/>
          </a:prstGeom>
          <a:ln>
            <a:solidFill>
              <a:srgbClr val="378B89"/>
            </a:solidFill>
          </a:ln>
        </p:spPr>
      </p:pic>
      <p:pic>
        <p:nvPicPr>
          <p:cNvPr id="4104" name="Picture 8" descr="http://www.quotidianopiemontese.it/paneodiritti/files/2011/07/carta-stracc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40" y="5396136"/>
            <a:ext cx="1881460" cy="14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avacasa.it/blog/wp-content/uploads/2011/06/notai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52737"/>
            <a:ext cx="5086390" cy="57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5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7"/>
          <a:stretch/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2050" name="Picture 2" descr="http://cdn-2.lavoroefinanza.it/o/j/come-trovare-il-bancomat-piu-vicino_757d23e43bf173933900d4ff5fdc7e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68" y="1916832"/>
            <a:ext cx="520191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803716" y="476672"/>
            <a:ext cx="70963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rgbClr val="378B89"/>
                </a:solidFill>
              </a:rPr>
              <a:t>Sanità come un</a:t>
            </a:r>
            <a:r>
              <a:rPr lang="it-IT" sz="4800" i="1" dirty="0" smtClean="0">
                <a:solidFill>
                  <a:srgbClr val="378B89"/>
                </a:solidFill>
              </a:rPr>
              <a:t> </a:t>
            </a:r>
            <a:r>
              <a:rPr lang="it-IT" sz="4800" i="1" dirty="0" smtClean="0">
                <a:solidFill>
                  <a:srgbClr val="FF0000"/>
                </a:solidFill>
              </a:rPr>
              <a:t>BANCOMAT</a:t>
            </a:r>
          </a:p>
          <a:p>
            <a:endParaRPr lang="it-IT" sz="4800" dirty="0">
              <a:solidFill>
                <a:srgbClr val="378B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954</Words>
  <Application>Microsoft Office PowerPoint</Application>
  <PresentationFormat>Presentazione su schermo (4:3)</PresentationFormat>
  <Paragraphs>96</Paragraphs>
  <Slides>59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SEGRETERIA</dc:creator>
  <cp:lastModifiedBy>SEGRETERIA</cp:lastModifiedBy>
  <cp:revision>90</cp:revision>
  <cp:lastPrinted>2015-09-14T14:50:21Z</cp:lastPrinted>
  <dcterms:created xsi:type="dcterms:W3CDTF">2015-03-26T08:24:11Z</dcterms:created>
  <dcterms:modified xsi:type="dcterms:W3CDTF">2015-09-24T16:05:37Z</dcterms:modified>
</cp:coreProperties>
</file>